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embeddedFontLst>
    <p:embeddedFont>
      <p:font typeface="HelloChunky" panose="02000603000000000000" pitchFamily="2" charset="0"/>
      <p:regular r:id="rId16"/>
    </p:embeddedFont>
    <p:embeddedFont>
      <p:font typeface="Calibri" panose="020F0502020204030204" pitchFamily="34" charset="0"/>
      <p:regular r:id="rId17"/>
      <p:bold r:id="rId18"/>
      <p:italic r:id="rId19"/>
      <p:boldItalic r:id="rId20"/>
    </p:embeddedFont>
    <p:embeddedFont>
      <p:font typeface="Wish I Were Taller" panose="02000000000000000000" pitchFamily="2" charset="0"/>
      <p:regular r:id="rId21"/>
    </p:embeddedFont>
    <p:embeddedFont>
      <p:font typeface="LittlePiggysTaped2TheWalls" panose="02000603000000000000" pitchFamily="2" charset="0"/>
      <p:regular r:id="rId22"/>
    </p:embeddedFont>
    <p:embeddedFont>
      <p:font typeface="LittlePiggysBlushBrush" panose="02000603000000000000" pitchFamily="2" charset="0"/>
      <p:regular r:id="rId23"/>
    </p:embeddedFont>
    <p:embeddedFont>
      <p:font typeface="Comic Sans MS" panose="030F0702030302020204" pitchFamily="66" charset="0"/>
      <p:regular r:id="rId24"/>
      <p:bold r:id="rId25"/>
    </p:embeddedFont>
    <p:embeddedFont>
      <p:font typeface="Arial Narrow" panose="020B060602020203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8D5658-5AD6-494C-B73A-2196B229340A}" type="datetimeFigureOut">
              <a:rPr lang="en-US" smtClean="0"/>
              <a:t>7/2/2015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5F122-BD49-4FA9-B034-2B2B9576CB4A}" type="slidenum">
              <a:rPr lang="en-US" smtClean="0"/>
              <a:t>‹#›</a:t>
            </a:fld>
            <a:endParaRPr lang="en-US"/>
          </a:p>
        </p:txBody>
      </p:sp>
    </p:spTree>
    <p:extLst>
      <p:ext uri="{BB962C8B-B14F-4D97-AF65-F5344CB8AC3E}">
        <p14:creationId xmlns:p14="http://schemas.microsoft.com/office/powerpoint/2010/main" val="2628567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8D5658-5AD6-494C-B73A-2196B229340A}" type="datetimeFigureOut">
              <a:rPr lang="en-US" smtClean="0"/>
              <a:t>7/2/2015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5F122-BD49-4FA9-B034-2B2B9576CB4A}" type="slidenum">
              <a:rPr lang="en-US" smtClean="0"/>
              <a:t>‹#›</a:t>
            </a:fld>
            <a:endParaRPr lang="en-US"/>
          </a:p>
        </p:txBody>
      </p:sp>
    </p:spTree>
    <p:extLst>
      <p:ext uri="{BB962C8B-B14F-4D97-AF65-F5344CB8AC3E}">
        <p14:creationId xmlns:p14="http://schemas.microsoft.com/office/powerpoint/2010/main" val="361174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8D5658-5AD6-494C-B73A-2196B229340A}" type="datetimeFigureOut">
              <a:rPr lang="en-US" smtClean="0"/>
              <a:t>7/2/2015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5F122-BD49-4FA9-B034-2B2B9576CB4A}" type="slidenum">
              <a:rPr lang="en-US" smtClean="0"/>
              <a:t>‹#›</a:t>
            </a:fld>
            <a:endParaRPr lang="en-US"/>
          </a:p>
        </p:txBody>
      </p:sp>
    </p:spTree>
    <p:extLst>
      <p:ext uri="{BB962C8B-B14F-4D97-AF65-F5344CB8AC3E}">
        <p14:creationId xmlns:p14="http://schemas.microsoft.com/office/powerpoint/2010/main" val="1923621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8D5658-5AD6-494C-B73A-2196B229340A}" type="datetimeFigureOut">
              <a:rPr lang="en-US" smtClean="0"/>
              <a:t>7/2/2015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5F122-BD49-4FA9-B034-2B2B9576CB4A}" type="slidenum">
              <a:rPr lang="en-US" smtClean="0"/>
              <a:t>‹#›</a:t>
            </a:fld>
            <a:endParaRPr lang="en-US"/>
          </a:p>
        </p:txBody>
      </p:sp>
    </p:spTree>
    <p:extLst>
      <p:ext uri="{BB962C8B-B14F-4D97-AF65-F5344CB8AC3E}">
        <p14:creationId xmlns:p14="http://schemas.microsoft.com/office/powerpoint/2010/main" val="32947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8D5658-5AD6-494C-B73A-2196B229340A}" type="datetimeFigureOut">
              <a:rPr lang="en-US" smtClean="0"/>
              <a:t>7/2/2015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5F122-BD49-4FA9-B034-2B2B9576CB4A}" type="slidenum">
              <a:rPr lang="en-US" smtClean="0"/>
              <a:t>‹#›</a:t>
            </a:fld>
            <a:endParaRPr lang="en-US"/>
          </a:p>
        </p:txBody>
      </p:sp>
    </p:spTree>
    <p:extLst>
      <p:ext uri="{BB962C8B-B14F-4D97-AF65-F5344CB8AC3E}">
        <p14:creationId xmlns:p14="http://schemas.microsoft.com/office/powerpoint/2010/main" val="3468582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8D5658-5AD6-494C-B73A-2196B229340A}" type="datetimeFigureOut">
              <a:rPr lang="en-US" smtClean="0"/>
              <a:t>7/2/2015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5F122-BD49-4FA9-B034-2B2B9576CB4A}" type="slidenum">
              <a:rPr lang="en-US" smtClean="0"/>
              <a:t>‹#›</a:t>
            </a:fld>
            <a:endParaRPr lang="en-US"/>
          </a:p>
        </p:txBody>
      </p:sp>
    </p:spTree>
    <p:extLst>
      <p:ext uri="{BB962C8B-B14F-4D97-AF65-F5344CB8AC3E}">
        <p14:creationId xmlns:p14="http://schemas.microsoft.com/office/powerpoint/2010/main" val="1687886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8D5658-5AD6-494C-B73A-2196B229340A}" type="datetimeFigureOut">
              <a:rPr lang="en-US" smtClean="0"/>
              <a:t>7/2/2015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55F122-BD49-4FA9-B034-2B2B9576CB4A}" type="slidenum">
              <a:rPr lang="en-US" smtClean="0"/>
              <a:t>‹#›</a:t>
            </a:fld>
            <a:endParaRPr lang="en-US"/>
          </a:p>
        </p:txBody>
      </p:sp>
    </p:spTree>
    <p:extLst>
      <p:ext uri="{BB962C8B-B14F-4D97-AF65-F5344CB8AC3E}">
        <p14:creationId xmlns:p14="http://schemas.microsoft.com/office/powerpoint/2010/main" val="4004527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8D5658-5AD6-494C-B73A-2196B229340A}" type="datetimeFigureOut">
              <a:rPr lang="en-US" smtClean="0"/>
              <a:t>7/2/2015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55F122-BD49-4FA9-B034-2B2B9576CB4A}" type="slidenum">
              <a:rPr lang="en-US" smtClean="0"/>
              <a:t>‹#›</a:t>
            </a:fld>
            <a:endParaRPr lang="en-US"/>
          </a:p>
        </p:txBody>
      </p:sp>
    </p:spTree>
    <p:extLst>
      <p:ext uri="{BB962C8B-B14F-4D97-AF65-F5344CB8AC3E}">
        <p14:creationId xmlns:p14="http://schemas.microsoft.com/office/powerpoint/2010/main" val="1399532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8D5658-5AD6-494C-B73A-2196B229340A}" type="datetimeFigureOut">
              <a:rPr lang="en-US" smtClean="0"/>
              <a:t>7/2/2015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55F122-BD49-4FA9-B034-2B2B9576CB4A}" type="slidenum">
              <a:rPr lang="en-US" smtClean="0"/>
              <a:t>‹#›</a:t>
            </a:fld>
            <a:endParaRPr lang="en-US"/>
          </a:p>
        </p:txBody>
      </p:sp>
    </p:spTree>
    <p:extLst>
      <p:ext uri="{BB962C8B-B14F-4D97-AF65-F5344CB8AC3E}">
        <p14:creationId xmlns:p14="http://schemas.microsoft.com/office/powerpoint/2010/main" val="380043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8D5658-5AD6-494C-B73A-2196B229340A}" type="datetimeFigureOut">
              <a:rPr lang="en-US" smtClean="0"/>
              <a:t>7/2/2015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5F122-BD49-4FA9-B034-2B2B9576CB4A}" type="slidenum">
              <a:rPr lang="en-US" smtClean="0"/>
              <a:t>‹#›</a:t>
            </a:fld>
            <a:endParaRPr lang="en-US"/>
          </a:p>
        </p:txBody>
      </p:sp>
    </p:spTree>
    <p:extLst>
      <p:ext uri="{BB962C8B-B14F-4D97-AF65-F5344CB8AC3E}">
        <p14:creationId xmlns:p14="http://schemas.microsoft.com/office/powerpoint/2010/main" val="4221805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8D5658-5AD6-494C-B73A-2196B229340A}" type="datetimeFigureOut">
              <a:rPr lang="en-US" smtClean="0"/>
              <a:t>7/2/2015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5F122-BD49-4FA9-B034-2B2B9576CB4A}" type="slidenum">
              <a:rPr lang="en-US" smtClean="0"/>
              <a:t>‹#›</a:t>
            </a:fld>
            <a:endParaRPr lang="en-US"/>
          </a:p>
        </p:txBody>
      </p:sp>
    </p:spTree>
    <p:extLst>
      <p:ext uri="{BB962C8B-B14F-4D97-AF65-F5344CB8AC3E}">
        <p14:creationId xmlns:p14="http://schemas.microsoft.com/office/powerpoint/2010/main" val="1390683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8D5658-5AD6-494C-B73A-2196B229340A}" type="datetimeFigureOut">
              <a:rPr lang="en-US" smtClean="0"/>
              <a:t>7/2/2015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55F122-BD49-4FA9-B034-2B2B9576CB4A}" type="slidenum">
              <a:rPr lang="en-US" smtClean="0"/>
              <a:t>‹#›</a:t>
            </a:fld>
            <a:endParaRPr lang="en-US"/>
          </a:p>
        </p:txBody>
      </p:sp>
    </p:spTree>
    <p:extLst>
      <p:ext uri="{BB962C8B-B14F-4D97-AF65-F5344CB8AC3E}">
        <p14:creationId xmlns:p14="http://schemas.microsoft.com/office/powerpoint/2010/main" val="1822566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16200000">
            <a:off x="1146076" y="-1146076"/>
            <a:ext cx="6876456" cy="9168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6200000">
            <a:off x="1240957" y="-1028700"/>
            <a:ext cx="6662087" cy="891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217029" y="3810000"/>
            <a:ext cx="4709944" cy="221599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3800" b="1" cap="none" spc="0" dirty="0" smtClean="0">
                <a:ln w="11430"/>
                <a:solidFill>
                  <a:srgbClr val="0070C0"/>
                </a:solidFill>
                <a:effectLst>
                  <a:outerShdw blurRad="50800" dist="39000" dir="5460000" algn="tl">
                    <a:srgbClr val="000000">
                      <a:alpha val="38000"/>
                    </a:srgbClr>
                  </a:outerShdw>
                </a:effectLst>
                <a:latin typeface="Wish I Were Taller" panose="02000000000000000000" pitchFamily="2" charset="0"/>
                <a:ea typeface="LittlePiggysBlushBrush" panose="02000603000000000000" pitchFamily="2" charset="0"/>
              </a:rPr>
              <a:t>Rights</a:t>
            </a:r>
            <a:endParaRPr lang="en-US" sz="13800" b="1" cap="none" spc="0" dirty="0">
              <a:ln w="11430"/>
              <a:solidFill>
                <a:srgbClr val="0070C0"/>
              </a:solidFill>
              <a:effectLst>
                <a:outerShdw blurRad="50800" dist="39000" dir="5460000" algn="tl">
                  <a:srgbClr val="000000">
                    <a:alpha val="38000"/>
                  </a:srgbClr>
                </a:outerShdw>
              </a:effectLst>
              <a:latin typeface="Wish I Were Taller" panose="02000000000000000000" pitchFamily="2" charset="0"/>
              <a:ea typeface="LittlePiggysBlushBrush" panose="02000603000000000000" pitchFamily="2" charset="0"/>
            </a:endParaRPr>
          </a:p>
        </p:txBody>
      </p:sp>
      <p:sp>
        <p:nvSpPr>
          <p:cNvPr id="4" name="Rectangle 3"/>
          <p:cNvSpPr/>
          <p:nvPr/>
        </p:nvSpPr>
        <p:spPr>
          <a:xfrm>
            <a:off x="3576732" y="685800"/>
            <a:ext cx="1984838" cy="221599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3800" b="1" cap="none" spc="0" dirty="0" smtClean="0">
                <a:ln w="11430"/>
                <a:solidFill>
                  <a:srgbClr val="0070C0"/>
                </a:solidFill>
                <a:effectLst>
                  <a:outerShdw blurRad="50800" dist="39000" dir="5460000" algn="tl">
                    <a:srgbClr val="000000">
                      <a:alpha val="38000"/>
                    </a:srgbClr>
                  </a:outerShdw>
                </a:effectLst>
                <a:latin typeface="Wish I Were Taller" panose="02000000000000000000" pitchFamily="2" charset="0"/>
                <a:ea typeface="LittlePiggysBlushBrush" panose="02000603000000000000" pitchFamily="2" charset="0"/>
              </a:rPr>
              <a:t>Bill</a:t>
            </a:r>
            <a:endParaRPr lang="en-US" sz="13800" b="1" cap="none" spc="0" dirty="0">
              <a:ln w="11430"/>
              <a:solidFill>
                <a:srgbClr val="0070C0"/>
              </a:solidFill>
              <a:effectLst>
                <a:outerShdw blurRad="50800" dist="39000" dir="5460000" algn="tl">
                  <a:srgbClr val="000000">
                    <a:alpha val="38000"/>
                  </a:srgbClr>
                </a:outerShdw>
              </a:effectLst>
              <a:latin typeface="Wish I Were Taller" panose="02000000000000000000" pitchFamily="2" charset="0"/>
              <a:ea typeface="LittlePiggysBlushBrush" panose="02000603000000000000" pitchFamily="2" charset="0"/>
            </a:endParaRPr>
          </a:p>
        </p:txBody>
      </p:sp>
      <p:sp>
        <p:nvSpPr>
          <p:cNvPr id="5" name="Rectangle 4"/>
          <p:cNvSpPr/>
          <p:nvPr/>
        </p:nvSpPr>
        <p:spPr>
          <a:xfrm>
            <a:off x="3833136" y="2514600"/>
            <a:ext cx="1502335"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Wish I Were Taller" panose="02000000000000000000" pitchFamily="2" charset="0"/>
              </a:rPr>
              <a:t>of</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Wish I Were Taller" panose="02000000000000000000" pitchFamily="2" charset="0"/>
            </a:endParaRPr>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032556">
            <a:off x="619741" y="2010418"/>
            <a:ext cx="2760506" cy="4147683"/>
          </a:xfrm>
          <a:prstGeom prst="rect">
            <a:avLst/>
          </a:prstGeom>
        </p:spPr>
      </p:pic>
      <p:sp>
        <p:nvSpPr>
          <p:cNvPr id="8" name="TextBox 7"/>
          <p:cNvSpPr txBox="1"/>
          <p:nvPr/>
        </p:nvSpPr>
        <p:spPr>
          <a:xfrm>
            <a:off x="7543800" y="6500138"/>
            <a:ext cx="1485901" cy="276999"/>
          </a:xfrm>
          <a:prstGeom prst="rect">
            <a:avLst/>
          </a:prstGeom>
          <a:noFill/>
        </p:spPr>
        <p:txBody>
          <a:bodyPr wrap="square" rtlCol="0">
            <a:spAutoFit/>
          </a:bodyPr>
          <a:lstStyle/>
          <a:p>
            <a:r>
              <a:rPr lang="en-US" sz="1200" dirty="0" smtClean="0"/>
              <a:t>© Erin Kathryn 2014</a:t>
            </a:r>
            <a:endParaRPr lang="en-US" sz="1200" dirty="0"/>
          </a:p>
        </p:txBody>
      </p:sp>
      <p:pic>
        <p:nvPicPr>
          <p:cNvPr id="9" name="Picture 8" descr="JerseyLabel.png"/>
          <p:cNvPicPr/>
          <p:nvPr/>
        </p:nvPicPr>
        <p:blipFill>
          <a:blip r:embed="rId5" cstate="screen">
            <a:extLst>
              <a:ext uri="{28A0092B-C50C-407E-A947-70E740481C1C}">
                <a14:useLocalDpi xmlns:a14="http://schemas.microsoft.com/office/drawing/2010/main"/>
              </a:ext>
            </a:extLst>
          </a:blip>
          <a:stretch>
            <a:fillRect/>
          </a:stretch>
        </p:blipFill>
        <p:spPr>
          <a:xfrm>
            <a:off x="7924800" y="5257801"/>
            <a:ext cx="1188578" cy="1296190"/>
          </a:xfrm>
          <a:prstGeom prst="rect">
            <a:avLst/>
          </a:prstGeom>
        </p:spPr>
      </p:pic>
    </p:spTree>
    <p:extLst>
      <p:ext uri="{BB962C8B-B14F-4D97-AF65-F5344CB8AC3E}">
        <p14:creationId xmlns:p14="http://schemas.microsoft.com/office/powerpoint/2010/main" val="650253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16200000">
            <a:off x="1143001" y="-1143002"/>
            <a:ext cx="6858000" cy="914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62577" y="685800"/>
            <a:ext cx="5618847" cy="923330"/>
          </a:xfrm>
          <a:prstGeom prst="rect">
            <a:avLst/>
          </a:prstGeom>
          <a:solidFill>
            <a:schemeClr val="bg1"/>
          </a:solidFill>
          <a:ln w="38100">
            <a:solidFill>
              <a:schemeClr val="tx1"/>
            </a:solidFill>
          </a:ln>
        </p:spPr>
        <p:txBody>
          <a:bodyPr wrap="none" lIns="91440" tIns="45720" rIns="91440" bIns="45720">
            <a:spAutoFit/>
          </a:bodyPr>
          <a:lstStyle/>
          <a:p>
            <a:pPr algn="ctr"/>
            <a:r>
              <a:rPr lang="en-US" sz="5400" b="1" dirty="0" smtClean="0">
                <a:ln w="17780" cmpd="sng">
                  <a:solidFill>
                    <a:srgbClr val="FFFFFF"/>
                  </a:solidFill>
                  <a:prstDash val="solid"/>
                  <a:miter lim="800000"/>
                </a:ln>
                <a:solidFill>
                  <a:srgbClr val="C00000"/>
                </a:solidFill>
                <a:effectLst>
                  <a:outerShdw blurRad="50800" algn="tl" rotWithShape="0">
                    <a:srgbClr val="000000"/>
                  </a:outerShdw>
                </a:effectLst>
                <a:latin typeface="Wish I Were Taller" panose="02000000000000000000" pitchFamily="2" charset="0"/>
              </a:rPr>
              <a:t>Sixth</a:t>
            </a:r>
            <a:r>
              <a:rPr lang="en-US" sz="5400" b="1" cap="none" spc="0" dirty="0" smtClean="0">
                <a:ln w="17780" cmpd="sng">
                  <a:solidFill>
                    <a:srgbClr val="FFFFFF"/>
                  </a:solidFill>
                  <a:prstDash val="solid"/>
                  <a:miter lim="800000"/>
                </a:ln>
                <a:solidFill>
                  <a:srgbClr val="C00000"/>
                </a:solidFill>
                <a:effectLst>
                  <a:outerShdw blurRad="50800" algn="tl" rotWithShape="0">
                    <a:srgbClr val="000000"/>
                  </a:outerShdw>
                </a:effectLst>
                <a:latin typeface="Wish I Were Taller" panose="02000000000000000000" pitchFamily="2" charset="0"/>
              </a:rPr>
              <a:t> Amendment</a:t>
            </a:r>
            <a:endParaRPr lang="en-US" sz="5400" b="1" cap="none" spc="0" dirty="0">
              <a:ln w="17780" cmpd="sng">
                <a:solidFill>
                  <a:srgbClr val="FFFFFF"/>
                </a:solidFill>
                <a:prstDash val="solid"/>
                <a:miter lim="800000"/>
              </a:ln>
              <a:solidFill>
                <a:srgbClr val="C00000"/>
              </a:solidFill>
              <a:effectLst>
                <a:outerShdw blurRad="50800" algn="tl" rotWithShape="0">
                  <a:srgbClr val="000000"/>
                </a:outerShdw>
              </a:effectLst>
              <a:latin typeface="Wish I Were Taller" panose="02000000000000000000" pitchFamily="2" charset="0"/>
            </a:endParaRPr>
          </a:p>
        </p:txBody>
      </p:sp>
      <p:sp>
        <p:nvSpPr>
          <p:cNvPr id="4" name="Rectangle 3"/>
          <p:cNvSpPr/>
          <p:nvPr/>
        </p:nvSpPr>
        <p:spPr>
          <a:xfrm>
            <a:off x="876626" y="1905000"/>
            <a:ext cx="7390749" cy="2862322"/>
          </a:xfrm>
          <a:prstGeom prst="rect">
            <a:avLst/>
          </a:prstGeom>
          <a:solidFill>
            <a:schemeClr val="bg1"/>
          </a:solidFill>
          <a:ln w="38100">
            <a:solidFill>
              <a:srgbClr val="0070C0"/>
            </a:solidFill>
            <a:prstDash val="dash"/>
          </a:ln>
        </p:spPr>
        <p:txBody>
          <a:bodyPr wrap="square" lIns="91440" tIns="45720" rIns="91440" bIns="45720">
            <a:spAutoFit/>
          </a:bodyPr>
          <a:lstStyle/>
          <a:p>
            <a:r>
              <a:rPr lang="en-US" sz="3600" b="1" cap="none" spc="0" dirty="0" smtClean="0">
                <a:ln w="1905"/>
                <a:solidFill>
                  <a:srgbClr val="C0000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rPr>
              <a:t>If you are accused of committing a crime, you have the right to a trial by jury, a lawyer, to be told what crime you are being accused of, and to question witnesses.</a:t>
            </a:r>
            <a:endParaRPr lang="en-US" sz="3600" b="1" cap="none" spc="0" dirty="0">
              <a:ln w="1905"/>
              <a:solidFill>
                <a:srgbClr val="C0000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5257800"/>
            <a:ext cx="1469848" cy="1447800"/>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37076" y="5298749"/>
            <a:ext cx="1469848" cy="1447800"/>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81424" y="5257800"/>
            <a:ext cx="1469848" cy="1447800"/>
          </a:xfrm>
          <a:prstGeom prst="rect">
            <a:avLst/>
          </a:prstGeom>
        </p:spPr>
      </p:pic>
      <p:sp>
        <p:nvSpPr>
          <p:cNvPr id="8" name="TextBox 7"/>
          <p:cNvSpPr txBox="1"/>
          <p:nvPr/>
        </p:nvSpPr>
        <p:spPr>
          <a:xfrm>
            <a:off x="7543800" y="6500138"/>
            <a:ext cx="1485901" cy="276999"/>
          </a:xfrm>
          <a:prstGeom prst="rect">
            <a:avLst/>
          </a:prstGeom>
          <a:noFill/>
        </p:spPr>
        <p:txBody>
          <a:bodyPr wrap="square" rtlCol="0">
            <a:spAutoFit/>
          </a:bodyPr>
          <a:lstStyle/>
          <a:p>
            <a:r>
              <a:rPr lang="en-US" sz="1200" dirty="0" smtClean="0"/>
              <a:t>© Erin Kathryn 2014</a:t>
            </a:r>
            <a:endParaRPr lang="en-US" sz="1200" dirty="0"/>
          </a:p>
        </p:txBody>
      </p:sp>
    </p:spTree>
    <p:extLst>
      <p:ext uri="{BB962C8B-B14F-4D97-AF65-F5344CB8AC3E}">
        <p14:creationId xmlns:p14="http://schemas.microsoft.com/office/powerpoint/2010/main" val="712463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16200000">
            <a:off x="1146076" y="-1146076"/>
            <a:ext cx="6876456" cy="9168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1300" y="609600"/>
            <a:ext cx="6620723" cy="923330"/>
          </a:xfrm>
          <a:prstGeom prst="rect">
            <a:avLst/>
          </a:prstGeom>
          <a:solidFill>
            <a:schemeClr val="bg1"/>
          </a:solidFill>
          <a:ln w="38100">
            <a:solidFill>
              <a:schemeClr val="tx1"/>
            </a:solidFill>
          </a:ln>
        </p:spPr>
        <p:txBody>
          <a:bodyPr wrap="none" lIns="91440" tIns="45720" rIns="91440" bIns="45720">
            <a:spAutoFit/>
          </a:bodyPr>
          <a:lstStyle/>
          <a:p>
            <a:pPr algn="ctr"/>
            <a:r>
              <a:rPr lang="en-US" sz="5400" b="1" cap="none" spc="0" dirty="0" smtClean="0">
                <a:ln w="17780" cmpd="sng">
                  <a:solidFill>
                    <a:srgbClr val="FFFFFF"/>
                  </a:solidFill>
                  <a:prstDash val="solid"/>
                  <a:miter lim="800000"/>
                </a:ln>
                <a:solidFill>
                  <a:srgbClr val="0070C0"/>
                </a:solidFill>
                <a:effectLst>
                  <a:outerShdw blurRad="50800" algn="tl" rotWithShape="0">
                    <a:srgbClr val="000000"/>
                  </a:outerShdw>
                </a:effectLst>
                <a:latin typeface="Wish I Were Taller" panose="02000000000000000000" pitchFamily="2" charset="0"/>
              </a:rPr>
              <a:t>Seventh Amendment</a:t>
            </a:r>
            <a:endParaRPr lang="en-US" sz="5400" b="1" cap="none" spc="0" dirty="0">
              <a:ln w="17780" cmpd="sng">
                <a:solidFill>
                  <a:srgbClr val="FFFFFF"/>
                </a:solidFill>
                <a:prstDash val="solid"/>
                <a:miter lim="800000"/>
              </a:ln>
              <a:solidFill>
                <a:srgbClr val="0070C0"/>
              </a:solidFill>
              <a:effectLst>
                <a:outerShdw blurRad="50800" algn="tl" rotWithShape="0">
                  <a:srgbClr val="000000"/>
                </a:outerShdw>
              </a:effectLst>
              <a:latin typeface="Wish I Were Taller" panose="02000000000000000000" pitchFamily="2" charset="0"/>
            </a:endParaRPr>
          </a:p>
        </p:txBody>
      </p:sp>
      <p:sp>
        <p:nvSpPr>
          <p:cNvPr id="4" name="Rectangle 3"/>
          <p:cNvSpPr/>
          <p:nvPr/>
        </p:nvSpPr>
        <p:spPr>
          <a:xfrm>
            <a:off x="143675" y="2209800"/>
            <a:ext cx="7390749" cy="2308324"/>
          </a:xfrm>
          <a:prstGeom prst="rect">
            <a:avLst/>
          </a:prstGeom>
          <a:solidFill>
            <a:schemeClr val="bg1"/>
          </a:solidFill>
          <a:ln w="38100">
            <a:solidFill>
              <a:schemeClr val="accent2">
                <a:lumMod val="75000"/>
              </a:schemeClr>
            </a:solidFill>
            <a:prstDash val="dash"/>
          </a:ln>
        </p:spPr>
        <p:txBody>
          <a:bodyPr wrap="square" lIns="91440" tIns="45720" rIns="91440" bIns="45720">
            <a:spAutoFit/>
          </a:bodyPr>
          <a:lstStyle/>
          <a:p>
            <a:r>
              <a:rPr lang="en-US" sz="3600" b="1" cap="none" spc="0" dirty="0" smtClean="0">
                <a:ln w="1905"/>
                <a:solidFill>
                  <a:srgbClr val="0070C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rPr>
              <a:t>If two people have a disagreement over something worth more than $20, they have the right to trial by jury.</a:t>
            </a:r>
            <a:endParaRPr lang="en-US" sz="3600" b="1" cap="none" spc="0" dirty="0">
              <a:ln w="1905"/>
              <a:solidFill>
                <a:srgbClr val="0070C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765865">
            <a:off x="5562600" y="3363962"/>
            <a:ext cx="3713299" cy="3657600"/>
          </a:xfrm>
          <a:prstGeom prst="rect">
            <a:avLst/>
          </a:prstGeom>
        </p:spPr>
      </p:pic>
      <p:sp>
        <p:nvSpPr>
          <p:cNvPr id="6" name="TextBox 5"/>
          <p:cNvSpPr txBox="1"/>
          <p:nvPr/>
        </p:nvSpPr>
        <p:spPr>
          <a:xfrm>
            <a:off x="7543800" y="6500138"/>
            <a:ext cx="1485901" cy="276999"/>
          </a:xfrm>
          <a:prstGeom prst="rect">
            <a:avLst/>
          </a:prstGeom>
          <a:noFill/>
        </p:spPr>
        <p:txBody>
          <a:bodyPr wrap="square" rtlCol="0">
            <a:spAutoFit/>
          </a:bodyPr>
          <a:lstStyle/>
          <a:p>
            <a:r>
              <a:rPr lang="en-US" sz="1200" dirty="0" smtClean="0"/>
              <a:t>© Erin Kathryn 2014</a:t>
            </a:r>
            <a:endParaRPr lang="en-US" sz="1200" dirty="0"/>
          </a:p>
        </p:txBody>
      </p:sp>
    </p:spTree>
    <p:extLst>
      <p:ext uri="{BB962C8B-B14F-4D97-AF65-F5344CB8AC3E}">
        <p14:creationId xmlns:p14="http://schemas.microsoft.com/office/powerpoint/2010/main" val="2619562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16200000">
            <a:off x="1143001" y="-1143002"/>
            <a:ext cx="6858000" cy="914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667000" y="2330345"/>
            <a:ext cx="5933034" cy="923330"/>
          </a:xfrm>
          <a:prstGeom prst="rect">
            <a:avLst/>
          </a:prstGeom>
          <a:solidFill>
            <a:schemeClr val="bg1"/>
          </a:solidFill>
          <a:ln w="38100">
            <a:solidFill>
              <a:schemeClr val="tx1"/>
            </a:solidFill>
          </a:ln>
        </p:spPr>
        <p:txBody>
          <a:bodyPr wrap="none" lIns="91440" tIns="45720" rIns="91440" bIns="45720">
            <a:spAutoFit/>
          </a:bodyPr>
          <a:lstStyle/>
          <a:p>
            <a:pPr algn="ctr"/>
            <a:r>
              <a:rPr lang="en-US" sz="5400" b="1" dirty="0" smtClean="0">
                <a:ln w="17780" cmpd="sng">
                  <a:solidFill>
                    <a:srgbClr val="FFFFFF"/>
                  </a:solidFill>
                  <a:prstDash val="solid"/>
                  <a:miter lim="800000"/>
                </a:ln>
                <a:solidFill>
                  <a:srgbClr val="C00000"/>
                </a:solidFill>
                <a:effectLst>
                  <a:outerShdw blurRad="50800" algn="tl" rotWithShape="0">
                    <a:srgbClr val="000000"/>
                  </a:outerShdw>
                </a:effectLst>
                <a:latin typeface="Wish I Were Taller" panose="02000000000000000000" pitchFamily="2" charset="0"/>
              </a:rPr>
              <a:t>Eighth</a:t>
            </a:r>
            <a:r>
              <a:rPr lang="en-US" sz="5400" b="1" cap="none" spc="0" dirty="0" smtClean="0">
                <a:ln w="17780" cmpd="sng">
                  <a:solidFill>
                    <a:srgbClr val="FFFFFF"/>
                  </a:solidFill>
                  <a:prstDash val="solid"/>
                  <a:miter lim="800000"/>
                </a:ln>
                <a:solidFill>
                  <a:srgbClr val="C00000"/>
                </a:solidFill>
                <a:effectLst>
                  <a:outerShdw blurRad="50800" algn="tl" rotWithShape="0">
                    <a:srgbClr val="000000"/>
                  </a:outerShdw>
                </a:effectLst>
                <a:latin typeface="Wish I Were Taller" panose="02000000000000000000" pitchFamily="2" charset="0"/>
              </a:rPr>
              <a:t> Amendment</a:t>
            </a:r>
            <a:endParaRPr lang="en-US" sz="5400" b="1" cap="none" spc="0" dirty="0">
              <a:ln w="17780" cmpd="sng">
                <a:solidFill>
                  <a:srgbClr val="FFFFFF"/>
                </a:solidFill>
                <a:prstDash val="solid"/>
                <a:miter lim="800000"/>
              </a:ln>
              <a:solidFill>
                <a:srgbClr val="C00000"/>
              </a:solidFill>
              <a:effectLst>
                <a:outerShdw blurRad="50800" algn="tl" rotWithShape="0">
                  <a:srgbClr val="000000"/>
                </a:outerShdw>
              </a:effectLst>
              <a:latin typeface="Wish I Were Taller" panose="02000000000000000000" pitchFamily="2" charset="0"/>
            </a:endParaRPr>
          </a:p>
        </p:txBody>
      </p:sp>
      <p:sp>
        <p:nvSpPr>
          <p:cNvPr id="5" name="Rectangle 4"/>
          <p:cNvSpPr/>
          <p:nvPr/>
        </p:nvSpPr>
        <p:spPr>
          <a:xfrm>
            <a:off x="1209285" y="3428998"/>
            <a:ext cx="7390749" cy="2308324"/>
          </a:xfrm>
          <a:prstGeom prst="rect">
            <a:avLst/>
          </a:prstGeom>
          <a:solidFill>
            <a:schemeClr val="bg1"/>
          </a:solidFill>
          <a:ln w="38100">
            <a:solidFill>
              <a:srgbClr val="0070C0"/>
            </a:solidFill>
            <a:prstDash val="dash"/>
          </a:ln>
        </p:spPr>
        <p:txBody>
          <a:bodyPr wrap="square" lIns="91440" tIns="45720" rIns="91440" bIns="45720">
            <a:spAutoFit/>
          </a:bodyPr>
          <a:lstStyle/>
          <a:p>
            <a:r>
              <a:rPr lang="en-US" sz="3600" b="1" cap="none" spc="0" dirty="0" smtClean="0">
                <a:ln w="1905"/>
                <a:solidFill>
                  <a:srgbClr val="C0000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rPr>
              <a:t>If you are accused of committing a crime, you can remain out of jail until your trial, if you pay bail.  Courts cannot make bail too high.</a:t>
            </a:r>
            <a:endParaRPr lang="en-US" sz="3600" b="1" cap="none" spc="0" dirty="0">
              <a:ln w="1905"/>
              <a:solidFill>
                <a:srgbClr val="C0000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9927246">
            <a:off x="-278487" y="-188062"/>
            <a:ext cx="3249137" cy="3200400"/>
          </a:xfrm>
          <a:prstGeom prst="rect">
            <a:avLst/>
          </a:prstGeom>
        </p:spPr>
      </p:pic>
      <p:sp>
        <p:nvSpPr>
          <p:cNvPr id="7" name="TextBox 6"/>
          <p:cNvSpPr txBox="1"/>
          <p:nvPr/>
        </p:nvSpPr>
        <p:spPr>
          <a:xfrm>
            <a:off x="7543800" y="6500138"/>
            <a:ext cx="1485901" cy="276999"/>
          </a:xfrm>
          <a:prstGeom prst="rect">
            <a:avLst/>
          </a:prstGeom>
          <a:noFill/>
        </p:spPr>
        <p:txBody>
          <a:bodyPr wrap="square" rtlCol="0">
            <a:spAutoFit/>
          </a:bodyPr>
          <a:lstStyle/>
          <a:p>
            <a:r>
              <a:rPr lang="en-US" sz="1200" dirty="0" smtClean="0"/>
              <a:t>© Erin Kathryn 2014</a:t>
            </a:r>
            <a:endParaRPr lang="en-US" sz="1200" dirty="0"/>
          </a:p>
        </p:txBody>
      </p:sp>
    </p:spTree>
    <p:extLst>
      <p:ext uri="{BB962C8B-B14F-4D97-AF65-F5344CB8AC3E}">
        <p14:creationId xmlns:p14="http://schemas.microsoft.com/office/powerpoint/2010/main" val="3589801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16200000">
            <a:off x="1146076" y="-1146076"/>
            <a:ext cx="6876456" cy="9168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13685" y="304800"/>
            <a:ext cx="5716630" cy="923330"/>
          </a:xfrm>
          <a:prstGeom prst="rect">
            <a:avLst/>
          </a:prstGeom>
          <a:solidFill>
            <a:schemeClr val="bg1"/>
          </a:solidFill>
          <a:ln w="38100">
            <a:solidFill>
              <a:schemeClr val="tx1"/>
            </a:solidFill>
          </a:ln>
        </p:spPr>
        <p:txBody>
          <a:bodyPr wrap="none" lIns="91440" tIns="45720" rIns="91440" bIns="45720">
            <a:spAutoFit/>
          </a:bodyPr>
          <a:lstStyle/>
          <a:p>
            <a:pPr algn="ctr"/>
            <a:r>
              <a:rPr lang="en-US" sz="5400" b="1" cap="none" spc="0" dirty="0" smtClean="0">
                <a:ln w="17780" cmpd="sng">
                  <a:solidFill>
                    <a:srgbClr val="FFFFFF"/>
                  </a:solidFill>
                  <a:prstDash val="solid"/>
                  <a:miter lim="800000"/>
                </a:ln>
                <a:solidFill>
                  <a:srgbClr val="0070C0"/>
                </a:solidFill>
                <a:effectLst>
                  <a:outerShdw blurRad="50800" algn="tl" rotWithShape="0">
                    <a:srgbClr val="000000"/>
                  </a:outerShdw>
                </a:effectLst>
                <a:latin typeface="Wish I Were Taller" panose="02000000000000000000" pitchFamily="2" charset="0"/>
              </a:rPr>
              <a:t>Ninth Amendment</a:t>
            </a:r>
            <a:endParaRPr lang="en-US" sz="5400" b="1" cap="none" spc="0" dirty="0">
              <a:ln w="17780" cmpd="sng">
                <a:solidFill>
                  <a:srgbClr val="FFFFFF"/>
                </a:solidFill>
                <a:prstDash val="solid"/>
                <a:miter lim="800000"/>
              </a:ln>
              <a:solidFill>
                <a:srgbClr val="0070C0"/>
              </a:solidFill>
              <a:effectLst>
                <a:outerShdw blurRad="50800" algn="tl" rotWithShape="0">
                  <a:srgbClr val="000000"/>
                </a:outerShdw>
              </a:effectLst>
              <a:latin typeface="Wish I Were Taller" panose="02000000000000000000" pitchFamily="2" charset="0"/>
            </a:endParaRPr>
          </a:p>
        </p:txBody>
      </p:sp>
      <p:sp>
        <p:nvSpPr>
          <p:cNvPr id="4" name="Rectangle 3"/>
          <p:cNvSpPr/>
          <p:nvPr/>
        </p:nvSpPr>
        <p:spPr>
          <a:xfrm>
            <a:off x="876626" y="1600200"/>
            <a:ext cx="7390749" cy="1754326"/>
          </a:xfrm>
          <a:prstGeom prst="rect">
            <a:avLst/>
          </a:prstGeom>
          <a:solidFill>
            <a:schemeClr val="bg1"/>
          </a:solidFill>
          <a:ln w="38100">
            <a:solidFill>
              <a:schemeClr val="accent2">
                <a:lumMod val="75000"/>
              </a:schemeClr>
            </a:solidFill>
            <a:prstDash val="dash"/>
          </a:ln>
        </p:spPr>
        <p:txBody>
          <a:bodyPr wrap="square" lIns="91440" tIns="45720" rIns="91440" bIns="45720">
            <a:spAutoFit/>
          </a:bodyPr>
          <a:lstStyle/>
          <a:p>
            <a:r>
              <a:rPr lang="en-US" sz="3600" b="1" cap="none" spc="0" dirty="0" smtClean="0">
                <a:ln w="1905"/>
                <a:solidFill>
                  <a:srgbClr val="0070C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rPr>
              <a:t>People have rights in addition to the rights stated in the Constitution.</a:t>
            </a:r>
            <a:endParaRPr lang="en-US" sz="3600" b="1" cap="none" spc="0" dirty="0">
              <a:ln w="1905"/>
              <a:solidFill>
                <a:srgbClr val="0070C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62600" y="5334000"/>
            <a:ext cx="1469848" cy="144780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43200" y="3429000"/>
            <a:ext cx="3403858" cy="3352800"/>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8270" y="5334000"/>
            <a:ext cx="1469848" cy="1447800"/>
          </a:xfrm>
          <a:prstGeom prst="rect">
            <a:avLst/>
          </a:prstGeom>
        </p:spPr>
      </p:pic>
      <p:sp>
        <p:nvSpPr>
          <p:cNvPr id="8" name="TextBox 7"/>
          <p:cNvSpPr txBox="1"/>
          <p:nvPr/>
        </p:nvSpPr>
        <p:spPr>
          <a:xfrm>
            <a:off x="7543800" y="6500138"/>
            <a:ext cx="1485901" cy="276999"/>
          </a:xfrm>
          <a:prstGeom prst="rect">
            <a:avLst/>
          </a:prstGeom>
          <a:noFill/>
        </p:spPr>
        <p:txBody>
          <a:bodyPr wrap="square" rtlCol="0">
            <a:spAutoFit/>
          </a:bodyPr>
          <a:lstStyle/>
          <a:p>
            <a:r>
              <a:rPr lang="en-US" sz="1200" dirty="0" smtClean="0"/>
              <a:t>© Erin Kathryn 2014</a:t>
            </a:r>
            <a:endParaRPr lang="en-US" sz="1200" dirty="0"/>
          </a:p>
        </p:txBody>
      </p:sp>
    </p:spTree>
    <p:extLst>
      <p:ext uri="{BB962C8B-B14F-4D97-AF65-F5344CB8AC3E}">
        <p14:creationId xmlns:p14="http://schemas.microsoft.com/office/powerpoint/2010/main" val="2968420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16200000">
            <a:off x="1143001" y="-1143002"/>
            <a:ext cx="6858000" cy="914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672809" y="457200"/>
            <a:ext cx="5798383" cy="923330"/>
          </a:xfrm>
          <a:prstGeom prst="rect">
            <a:avLst/>
          </a:prstGeom>
          <a:solidFill>
            <a:schemeClr val="bg1"/>
          </a:solidFill>
          <a:ln w="38100">
            <a:solidFill>
              <a:schemeClr val="tx1"/>
            </a:solidFill>
          </a:ln>
        </p:spPr>
        <p:txBody>
          <a:bodyPr wrap="none" lIns="91440" tIns="45720" rIns="91440" bIns="45720">
            <a:spAutoFit/>
          </a:bodyPr>
          <a:lstStyle/>
          <a:p>
            <a:pPr algn="ctr"/>
            <a:r>
              <a:rPr lang="en-US" sz="5400" b="1" dirty="0" smtClean="0">
                <a:ln w="17780" cmpd="sng">
                  <a:solidFill>
                    <a:srgbClr val="FFFFFF"/>
                  </a:solidFill>
                  <a:prstDash val="solid"/>
                  <a:miter lim="800000"/>
                </a:ln>
                <a:solidFill>
                  <a:srgbClr val="C00000"/>
                </a:solidFill>
                <a:effectLst>
                  <a:outerShdw blurRad="50800" algn="tl" rotWithShape="0">
                    <a:srgbClr val="000000"/>
                  </a:outerShdw>
                </a:effectLst>
                <a:latin typeface="Wish I Were Taller" panose="02000000000000000000" pitchFamily="2" charset="0"/>
              </a:rPr>
              <a:t>Tenth</a:t>
            </a:r>
            <a:r>
              <a:rPr lang="en-US" sz="5400" b="1" cap="none" spc="0" dirty="0" smtClean="0">
                <a:ln w="17780" cmpd="sng">
                  <a:solidFill>
                    <a:srgbClr val="FFFFFF"/>
                  </a:solidFill>
                  <a:prstDash val="solid"/>
                  <a:miter lim="800000"/>
                </a:ln>
                <a:solidFill>
                  <a:srgbClr val="C00000"/>
                </a:solidFill>
                <a:effectLst>
                  <a:outerShdw blurRad="50800" algn="tl" rotWithShape="0">
                    <a:srgbClr val="000000"/>
                  </a:outerShdw>
                </a:effectLst>
                <a:latin typeface="Wish I Were Taller" panose="02000000000000000000" pitchFamily="2" charset="0"/>
              </a:rPr>
              <a:t> Amendment</a:t>
            </a:r>
            <a:endParaRPr lang="en-US" sz="5400" b="1" cap="none" spc="0" dirty="0">
              <a:ln w="17780" cmpd="sng">
                <a:solidFill>
                  <a:srgbClr val="FFFFFF"/>
                </a:solidFill>
                <a:prstDash val="solid"/>
                <a:miter lim="800000"/>
              </a:ln>
              <a:solidFill>
                <a:srgbClr val="C00000"/>
              </a:solidFill>
              <a:effectLst>
                <a:outerShdw blurRad="50800" algn="tl" rotWithShape="0">
                  <a:srgbClr val="000000"/>
                </a:outerShdw>
              </a:effectLst>
              <a:latin typeface="Wish I Were Taller" panose="02000000000000000000" pitchFamily="2" charset="0"/>
            </a:endParaRPr>
          </a:p>
        </p:txBody>
      </p:sp>
      <p:sp>
        <p:nvSpPr>
          <p:cNvPr id="4" name="Rectangle 3"/>
          <p:cNvSpPr/>
          <p:nvPr/>
        </p:nvSpPr>
        <p:spPr>
          <a:xfrm>
            <a:off x="876626" y="1673960"/>
            <a:ext cx="7390749" cy="1754326"/>
          </a:xfrm>
          <a:prstGeom prst="rect">
            <a:avLst/>
          </a:prstGeom>
          <a:solidFill>
            <a:schemeClr val="bg1"/>
          </a:solidFill>
          <a:ln w="38100">
            <a:solidFill>
              <a:srgbClr val="0070C0"/>
            </a:solidFill>
            <a:prstDash val="dash"/>
          </a:ln>
        </p:spPr>
        <p:txBody>
          <a:bodyPr wrap="square" lIns="91440" tIns="45720" rIns="91440" bIns="45720">
            <a:spAutoFit/>
          </a:bodyPr>
          <a:lstStyle/>
          <a:p>
            <a:r>
              <a:rPr lang="en-US" sz="3600" b="1" cap="none" spc="0" dirty="0" smtClean="0">
                <a:ln w="1905"/>
                <a:solidFill>
                  <a:srgbClr val="C0000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rPr>
              <a:t>Any powers not given to the federal government belong to the citizens or the states.</a:t>
            </a:r>
            <a:endParaRPr lang="en-US" sz="3600" b="1" cap="none" spc="0" dirty="0">
              <a:ln w="1905"/>
              <a:solidFill>
                <a:srgbClr val="C0000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9927246">
            <a:off x="58150" y="4421897"/>
            <a:ext cx="2106925" cy="2075321"/>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868043">
            <a:off x="2442173" y="3671819"/>
            <a:ext cx="2106925" cy="2075321"/>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9927246">
            <a:off x="4706350" y="4563172"/>
            <a:ext cx="2106925" cy="2075321"/>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487825">
            <a:off x="7043670" y="3927555"/>
            <a:ext cx="2106925" cy="2075321"/>
          </a:xfrm>
          <a:prstGeom prst="rect">
            <a:avLst/>
          </a:prstGeom>
        </p:spPr>
      </p:pic>
      <p:sp>
        <p:nvSpPr>
          <p:cNvPr id="9" name="TextBox 8"/>
          <p:cNvSpPr txBox="1"/>
          <p:nvPr/>
        </p:nvSpPr>
        <p:spPr>
          <a:xfrm>
            <a:off x="7543800" y="6500138"/>
            <a:ext cx="1485901" cy="276999"/>
          </a:xfrm>
          <a:prstGeom prst="rect">
            <a:avLst/>
          </a:prstGeom>
          <a:noFill/>
        </p:spPr>
        <p:txBody>
          <a:bodyPr wrap="square" rtlCol="0">
            <a:spAutoFit/>
          </a:bodyPr>
          <a:lstStyle/>
          <a:p>
            <a:r>
              <a:rPr lang="en-US" sz="1200" dirty="0" smtClean="0"/>
              <a:t>© Erin Kathryn 2014</a:t>
            </a:r>
            <a:endParaRPr lang="en-US" sz="1200" dirty="0"/>
          </a:p>
        </p:txBody>
      </p:sp>
    </p:spTree>
    <p:extLst>
      <p:ext uri="{BB962C8B-B14F-4D97-AF65-F5344CB8AC3E}">
        <p14:creationId xmlns:p14="http://schemas.microsoft.com/office/powerpoint/2010/main" val="1267926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16200000">
            <a:off x="1143001" y="-1143002"/>
            <a:ext cx="6858000" cy="914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6200000">
            <a:off x="1181101" y="-990600"/>
            <a:ext cx="6781799" cy="883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68084" y="1828800"/>
            <a:ext cx="7986482"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solidFill>
                  <a:srgbClr val="0070C0"/>
                </a:solidFill>
                <a:effectLst>
                  <a:outerShdw blurRad="50800" algn="tl" rotWithShape="0">
                    <a:srgbClr val="000000"/>
                  </a:outerShdw>
                </a:effectLst>
                <a:latin typeface="Arial Narrow" panose="020B0606020202030204" pitchFamily="34" charset="0"/>
              </a:rPr>
              <a:t>What is the </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Wish I Were Taller" panose="02000000000000000000" pitchFamily="2" charset="0"/>
              </a:rPr>
              <a:t>Bill of Rights</a:t>
            </a:r>
            <a:r>
              <a:rPr lang="en-US" sz="5400" b="1" cap="none" spc="0" dirty="0" smtClean="0">
                <a:ln w="17780" cmpd="sng">
                  <a:solidFill>
                    <a:srgbClr val="FFFFFF"/>
                  </a:solidFill>
                  <a:prstDash val="solid"/>
                  <a:miter lim="800000"/>
                </a:ln>
                <a:solidFill>
                  <a:srgbClr val="0070C0"/>
                </a:solidFill>
                <a:effectLst>
                  <a:outerShdw blurRad="50800" algn="tl" rotWithShape="0">
                    <a:srgbClr val="000000"/>
                  </a:outerShdw>
                </a:effectLst>
                <a:latin typeface="Arial Narrow" panose="020B0606020202030204" pitchFamily="34" charset="0"/>
              </a:rPr>
              <a:t>?</a:t>
            </a:r>
            <a:endParaRPr lang="en-US" sz="5400" b="1" cap="none" spc="0" dirty="0">
              <a:ln w="17780" cmpd="sng">
                <a:solidFill>
                  <a:srgbClr val="FFFFFF"/>
                </a:solidFill>
                <a:prstDash val="solid"/>
                <a:miter lim="800000"/>
              </a:ln>
              <a:solidFill>
                <a:srgbClr val="0070C0"/>
              </a:solidFill>
              <a:effectLst>
                <a:outerShdw blurRad="50800" algn="tl" rotWithShape="0">
                  <a:srgbClr val="000000"/>
                </a:outerShdw>
              </a:effectLst>
              <a:latin typeface="Arial Narrow" panose="020B0606020202030204" pitchFamily="34" charset="0"/>
            </a:endParaRPr>
          </a:p>
        </p:txBody>
      </p:sp>
      <p:sp>
        <p:nvSpPr>
          <p:cNvPr id="3" name="Rectangle 2"/>
          <p:cNvSpPr/>
          <p:nvPr/>
        </p:nvSpPr>
        <p:spPr>
          <a:xfrm>
            <a:off x="819210" y="3352800"/>
            <a:ext cx="7505580" cy="230832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Narrow" panose="020B0606020202030204" pitchFamily="34" charset="0"/>
              </a:rPr>
              <a:t>The Bill of Rights is a list</a:t>
            </a:r>
          </a:p>
          <a:p>
            <a:pPr algn="ct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Narrow" panose="020B0606020202030204" pitchFamily="34" charset="0"/>
              </a:rPr>
              <a:t>of the rights of each individual</a:t>
            </a:r>
          </a:p>
          <a:p>
            <a:pPr algn="ctr"/>
            <a:r>
              <a:rPr lang="en-US"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Narrow" panose="020B0606020202030204" pitchFamily="34" charset="0"/>
              </a:rPr>
              <a:t>person in the United States.</a:t>
            </a:r>
            <a:endParaRPr lang="en-U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Narrow" panose="020B0606020202030204" pitchFamily="34" charset="0"/>
            </a:endParaRPr>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2" y="152400"/>
            <a:ext cx="9144000" cy="1342848"/>
          </a:xfrm>
          <a:prstGeom prst="rect">
            <a:avLst/>
          </a:prstGeom>
        </p:spPr>
      </p:pic>
      <p:sp>
        <p:nvSpPr>
          <p:cNvPr id="7" name="TextBox 6"/>
          <p:cNvSpPr txBox="1"/>
          <p:nvPr/>
        </p:nvSpPr>
        <p:spPr>
          <a:xfrm>
            <a:off x="7543800" y="6500138"/>
            <a:ext cx="1485901" cy="276999"/>
          </a:xfrm>
          <a:prstGeom prst="rect">
            <a:avLst/>
          </a:prstGeom>
          <a:noFill/>
        </p:spPr>
        <p:txBody>
          <a:bodyPr wrap="square" rtlCol="0">
            <a:spAutoFit/>
          </a:bodyPr>
          <a:lstStyle/>
          <a:p>
            <a:r>
              <a:rPr lang="en-US" sz="1200" dirty="0" smtClean="0"/>
              <a:t>© Erin Kathryn 2014</a:t>
            </a:r>
            <a:endParaRPr lang="en-US" sz="1200" dirty="0"/>
          </a:p>
        </p:txBody>
      </p:sp>
    </p:spTree>
    <p:extLst>
      <p:ext uri="{BB962C8B-B14F-4D97-AF65-F5344CB8AC3E}">
        <p14:creationId xmlns:p14="http://schemas.microsoft.com/office/powerpoint/2010/main" val="604612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16200000">
            <a:off x="1146076" y="-1146076"/>
            <a:ext cx="6876456" cy="9168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16200000">
            <a:off x="925354" y="-1478259"/>
            <a:ext cx="7374092" cy="983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78563" y="1828800"/>
            <a:ext cx="8374941" cy="3970318"/>
          </a:xfrm>
          <a:prstGeom prst="rect">
            <a:avLst/>
          </a:prstGeom>
          <a:noFill/>
        </p:spPr>
        <p:txBody>
          <a:bodyPr wrap="square" lIns="91440" tIns="45720" rIns="91440" bIns="45720">
            <a:spAutoFit/>
          </a:bodyPr>
          <a:lstStyle/>
          <a:p>
            <a:pPr algn="ctr"/>
            <a:r>
              <a:rPr lang="en-US" sz="2800" b="1" cap="none" spc="0" dirty="0" smtClean="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latin typeface="Comic Sans MS" panose="030F0702030302020204" pitchFamily="66" charset="0"/>
              </a:rPr>
              <a:t>Whe</a:t>
            </a:r>
            <a:r>
              <a:rPr lang="en-US" sz="2800" b="1" dirty="0" smtClean="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latin typeface="Comic Sans MS" panose="030F0702030302020204" pitchFamily="66" charset="0"/>
              </a:rPr>
              <a:t>n the Constitution was signed </a:t>
            </a:r>
          </a:p>
          <a:p>
            <a:pPr algn="ctr"/>
            <a:r>
              <a:rPr lang="en-US" sz="2800" b="1" cap="none" spc="0" dirty="0" smtClean="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latin typeface="Comic Sans MS" panose="030F0702030302020204" pitchFamily="66" charset="0"/>
              </a:rPr>
              <a:t>in 1787, it did not include a Bil</a:t>
            </a:r>
            <a:r>
              <a:rPr lang="en-US" sz="2800" b="1" dirty="0" smtClean="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latin typeface="Comic Sans MS" panose="030F0702030302020204" pitchFamily="66" charset="0"/>
              </a:rPr>
              <a:t>l of Rights.</a:t>
            </a:r>
          </a:p>
          <a:p>
            <a:pPr algn="ctr"/>
            <a:r>
              <a:rPr lang="en-US" sz="2800" b="1" dirty="0" smtClean="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latin typeface="Comic Sans MS" panose="030F0702030302020204" pitchFamily="66" charset="0"/>
              </a:rPr>
              <a:t>This upset many people because they feared a </a:t>
            </a:r>
          </a:p>
          <a:p>
            <a:pPr algn="ctr"/>
            <a:r>
              <a:rPr lang="en-US" sz="2800" b="1" dirty="0" smtClean="0">
                <a:ln w="18000">
                  <a:solidFill>
                    <a:schemeClr val="accent2">
                      <a:satMod val="140000"/>
                    </a:schemeClr>
                  </a:solidFill>
                  <a:prstDash val="solid"/>
                  <a:miter lim="800000"/>
                </a:ln>
                <a:solidFill>
                  <a:srgbClr val="00B0F0"/>
                </a:solidFill>
                <a:effectLst>
                  <a:outerShdw blurRad="38100" dist="38100" dir="2700000" algn="tl">
                    <a:srgbClr val="000000">
                      <a:alpha val="43137"/>
                    </a:srgbClr>
                  </a:outerShdw>
                </a:effectLst>
                <a:latin typeface="Comic Sans MS" panose="030F0702030302020204" pitchFamily="66" charset="0"/>
              </a:rPr>
              <a:t>strong</a:t>
            </a:r>
            <a:r>
              <a:rPr lang="en-US" sz="2800" b="1" dirty="0" smtClean="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latin typeface="Comic Sans MS" panose="030F0702030302020204" pitchFamily="66" charset="0"/>
              </a:rPr>
              <a:t> central government.</a:t>
            </a:r>
          </a:p>
          <a:p>
            <a:pPr algn="ctr"/>
            <a:endParaRPr lang="en-US" sz="2800" b="1" cap="none" spc="0" dirty="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latin typeface="Comic Sans MS" panose="030F0702030302020204" pitchFamily="66" charset="0"/>
            </a:endParaRPr>
          </a:p>
          <a:p>
            <a:pPr algn="ctr"/>
            <a:r>
              <a:rPr lang="en-US" sz="2800" b="1" dirty="0" smtClean="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latin typeface="Comic Sans MS" panose="030F0702030302020204" pitchFamily="66" charset="0"/>
              </a:rPr>
              <a:t>The authors of the Constitution included a</a:t>
            </a:r>
          </a:p>
          <a:p>
            <a:pPr algn="ctr"/>
            <a:r>
              <a:rPr lang="en-US" sz="2800" b="1" cap="none" spc="0" dirty="0" smtClean="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latin typeface="Comic Sans MS" panose="030F0702030302020204" pitchFamily="66" charset="0"/>
              </a:rPr>
              <a:t>way to add </a:t>
            </a:r>
            <a:r>
              <a:rPr lang="en-US" sz="2800" b="1" cap="none" spc="0" dirty="0" smtClean="0">
                <a:ln w="18000">
                  <a:solidFill>
                    <a:schemeClr val="accent2">
                      <a:satMod val="140000"/>
                    </a:schemeClr>
                  </a:solidFill>
                  <a:prstDash val="solid"/>
                  <a:miter lim="800000"/>
                </a:ln>
                <a:solidFill>
                  <a:srgbClr val="C00000"/>
                </a:solidFill>
                <a:latin typeface="Comic Sans MS" panose="030F0702030302020204" pitchFamily="66" charset="0"/>
              </a:rPr>
              <a:t>amendments</a:t>
            </a:r>
            <a:r>
              <a:rPr lang="en-US" sz="2800" b="1" cap="none" spc="0" dirty="0" smtClean="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latin typeface="Comic Sans MS" panose="030F0702030302020204" pitchFamily="66" charset="0"/>
              </a:rPr>
              <a:t>, or changes, to the </a:t>
            </a:r>
          </a:p>
          <a:p>
            <a:pPr algn="ctr"/>
            <a:r>
              <a:rPr lang="en-US" sz="2800" b="1" dirty="0" smtClean="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latin typeface="Comic Sans MS" panose="030F0702030302020204" pitchFamily="66" charset="0"/>
              </a:rPr>
              <a:t>Constitution because they knew the nation </a:t>
            </a:r>
          </a:p>
          <a:p>
            <a:pPr algn="ctr"/>
            <a:r>
              <a:rPr lang="en-US" sz="2800" b="1" cap="none" spc="0" dirty="0" smtClean="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latin typeface="Comic Sans MS" panose="030F0702030302020204" pitchFamily="66" charset="0"/>
              </a:rPr>
              <a:t>would grow and change over time. </a:t>
            </a:r>
            <a:endParaRPr lang="en-US" sz="2800" b="1" cap="none" spc="0" dirty="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latin typeface="Comic Sans MS" panose="030F0702030302020204" pitchFamily="66" charset="0"/>
            </a:endParaRPr>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399" y="381000"/>
            <a:ext cx="9144000" cy="1320283"/>
          </a:xfrm>
          <a:prstGeom prst="rect">
            <a:avLst/>
          </a:prstGeom>
        </p:spPr>
      </p:pic>
      <p:sp>
        <p:nvSpPr>
          <p:cNvPr id="6" name="TextBox 5"/>
          <p:cNvSpPr txBox="1"/>
          <p:nvPr/>
        </p:nvSpPr>
        <p:spPr>
          <a:xfrm>
            <a:off x="7543800" y="6500138"/>
            <a:ext cx="1485901" cy="276999"/>
          </a:xfrm>
          <a:prstGeom prst="rect">
            <a:avLst/>
          </a:prstGeom>
          <a:noFill/>
        </p:spPr>
        <p:txBody>
          <a:bodyPr wrap="square" rtlCol="0">
            <a:spAutoFit/>
          </a:bodyPr>
          <a:lstStyle/>
          <a:p>
            <a:r>
              <a:rPr lang="en-US" sz="1200" dirty="0" smtClean="0"/>
              <a:t>© Erin Kathryn 2014</a:t>
            </a:r>
            <a:endParaRPr lang="en-US" sz="1200" dirty="0"/>
          </a:p>
        </p:txBody>
      </p:sp>
    </p:spTree>
    <p:extLst>
      <p:ext uri="{BB962C8B-B14F-4D97-AF65-F5344CB8AC3E}">
        <p14:creationId xmlns:p14="http://schemas.microsoft.com/office/powerpoint/2010/main" val="2657329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16200000">
            <a:off x="1143001" y="-1143002"/>
            <a:ext cx="6858000" cy="914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6200000">
            <a:off x="1257300" y="-952500"/>
            <a:ext cx="6553200" cy="876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3400" y="304800"/>
            <a:ext cx="810259" cy="2032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47800" y="381000"/>
            <a:ext cx="1233908" cy="1955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681708" y="320467"/>
            <a:ext cx="1229299" cy="2016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120982" y="320466"/>
            <a:ext cx="804012" cy="2016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38200" y="2667000"/>
            <a:ext cx="7315200" cy="3785652"/>
          </a:xfrm>
          <a:prstGeom prst="rect">
            <a:avLst/>
          </a:prstGeom>
          <a:noFill/>
        </p:spPr>
        <p:txBody>
          <a:bodyPr wrap="square" rtlCol="0">
            <a:spAutoFit/>
          </a:bodyPr>
          <a:lstStyle/>
          <a:p>
            <a:r>
              <a:rPr lang="en-US" sz="2000" b="1" dirty="0" smtClean="0">
                <a:latin typeface="LittlePiggysTaped2TheWalls" panose="02000603000000000000" pitchFamily="2" charset="0"/>
                <a:ea typeface="LittlePiggysTaped2TheWalls" panose="02000603000000000000" pitchFamily="2" charset="0"/>
              </a:rPr>
              <a:t>People wanted to be sure that a strong federal government would still recognize the rights of each individual citizen.  </a:t>
            </a:r>
          </a:p>
          <a:p>
            <a:endParaRPr lang="en-US" sz="2000" b="1" dirty="0">
              <a:latin typeface="LittlePiggysTaped2TheWalls" panose="02000603000000000000" pitchFamily="2" charset="0"/>
              <a:ea typeface="LittlePiggysTaped2TheWalls" panose="02000603000000000000" pitchFamily="2" charset="0"/>
            </a:endParaRPr>
          </a:p>
          <a:p>
            <a:r>
              <a:rPr lang="en-US" sz="2000" b="1" dirty="0" smtClean="0">
                <a:latin typeface="LittlePiggysTaped2TheWalls" panose="02000603000000000000" pitchFamily="2" charset="0"/>
                <a:ea typeface="LittlePiggysTaped2TheWalls" panose="02000603000000000000" pitchFamily="2" charset="0"/>
              </a:rPr>
              <a:t>In 1791, James Madison wrote amendments that listed all of the rights that were to be protected for each individual.  This limited the power of the federal government because they are rights that the government can never take away.</a:t>
            </a:r>
          </a:p>
          <a:p>
            <a:endParaRPr lang="en-US" sz="2000" b="1" dirty="0">
              <a:latin typeface="LittlePiggysTaped2TheWalls" panose="02000603000000000000" pitchFamily="2" charset="0"/>
              <a:ea typeface="LittlePiggysTaped2TheWalls" panose="02000603000000000000" pitchFamily="2" charset="0"/>
            </a:endParaRPr>
          </a:p>
          <a:p>
            <a:r>
              <a:rPr lang="en-US" sz="2000" b="1" dirty="0" smtClean="0">
                <a:latin typeface="LittlePiggysTaped2TheWalls" panose="02000603000000000000" pitchFamily="2" charset="0"/>
                <a:ea typeface="LittlePiggysTaped2TheWalls" panose="02000603000000000000" pitchFamily="2" charset="0"/>
              </a:rPr>
              <a:t>The 10 amendments, known as the </a:t>
            </a:r>
            <a:r>
              <a:rPr lang="en-US" sz="2000" b="1" dirty="0" smtClean="0">
                <a:solidFill>
                  <a:srgbClr val="C00000"/>
                </a:solidFill>
                <a:latin typeface="LittlePiggysTaped2TheWalls" panose="02000603000000000000" pitchFamily="2" charset="0"/>
                <a:ea typeface="LittlePiggysTaped2TheWalls" panose="02000603000000000000" pitchFamily="2" charset="0"/>
              </a:rPr>
              <a:t>Bill of Rights</a:t>
            </a:r>
            <a:r>
              <a:rPr lang="en-US" sz="2000" b="1" dirty="0" smtClean="0">
                <a:latin typeface="LittlePiggysTaped2TheWalls" panose="02000603000000000000" pitchFamily="2" charset="0"/>
                <a:ea typeface="LittlePiggysTaped2TheWalls" panose="02000603000000000000" pitchFamily="2" charset="0"/>
              </a:rPr>
              <a:t>, were ratified, or accepted.</a:t>
            </a:r>
            <a:endParaRPr lang="en-US" sz="2000" b="1" dirty="0">
              <a:latin typeface="LittlePiggysTaped2TheWalls" panose="02000603000000000000" pitchFamily="2" charset="0"/>
              <a:ea typeface="LittlePiggysTaped2TheWalls" panose="02000603000000000000" pitchFamily="2" charset="0"/>
            </a:endParaRPr>
          </a:p>
        </p:txBody>
      </p:sp>
      <p:sp>
        <p:nvSpPr>
          <p:cNvPr id="9" name="TextBox 8"/>
          <p:cNvSpPr txBox="1"/>
          <p:nvPr/>
        </p:nvSpPr>
        <p:spPr>
          <a:xfrm>
            <a:off x="7543800" y="6500138"/>
            <a:ext cx="1485901" cy="276999"/>
          </a:xfrm>
          <a:prstGeom prst="rect">
            <a:avLst/>
          </a:prstGeom>
          <a:noFill/>
        </p:spPr>
        <p:txBody>
          <a:bodyPr wrap="square" rtlCol="0">
            <a:spAutoFit/>
          </a:bodyPr>
          <a:lstStyle/>
          <a:p>
            <a:r>
              <a:rPr lang="en-US" sz="1200" dirty="0" smtClean="0"/>
              <a:t>© Erin Kathryn 2014</a:t>
            </a:r>
            <a:endParaRPr lang="en-US" sz="1200" dirty="0"/>
          </a:p>
        </p:txBody>
      </p:sp>
    </p:spTree>
    <p:extLst>
      <p:ext uri="{BB962C8B-B14F-4D97-AF65-F5344CB8AC3E}">
        <p14:creationId xmlns:p14="http://schemas.microsoft.com/office/powerpoint/2010/main" val="2524301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16200000">
            <a:off x="1146076" y="-1146076"/>
            <a:ext cx="6876456" cy="9168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81200" y="304800"/>
            <a:ext cx="5546711" cy="923330"/>
          </a:xfrm>
          <a:prstGeom prst="rect">
            <a:avLst/>
          </a:prstGeom>
          <a:solidFill>
            <a:schemeClr val="bg1"/>
          </a:solidFill>
          <a:ln w="38100">
            <a:solidFill>
              <a:schemeClr val="tx1"/>
            </a:solidFill>
          </a:ln>
        </p:spPr>
        <p:txBody>
          <a:bodyPr wrap="none" lIns="91440" tIns="45720" rIns="91440" bIns="45720">
            <a:spAutoFit/>
          </a:bodyPr>
          <a:lstStyle/>
          <a:p>
            <a:pPr algn="ctr"/>
            <a:r>
              <a:rPr lang="en-US" sz="5400" b="1" cap="none" spc="0" dirty="0" smtClean="0">
                <a:ln w="17780" cmpd="sng">
                  <a:solidFill>
                    <a:srgbClr val="FFFFFF"/>
                  </a:solidFill>
                  <a:prstDash val="solid"/>
                  <a:miter lim="800000"/>
                </a:ln>
                <a:solidFill>
                  <a:srgbClr val="0070C0"/>
                </a:solidFill>
                <a:effectLst>
                  <a:outerShdw blurRad="50800" algn="tl" rotWithShape="0">
                    <a:srgbClr val="000000"/>
                  </a:outerShdw>
                </a:effectLst>
                <a:latin typeface="Wish I Were Taller" panose="02000000000000000000" pitchFamily="2" charset="0"/>
              </a:rPr>
              <a:t>First Amendment</a:t>
            </a:r>
            <a:endParaRPr lang="en-US" sz="5400" b="1" cap="none" spc="0" dirty="0">
              <a:ln w="17780" cmpd="sng">
                <a:solidFill>
                  <a:srgbClr val="FFFFFF"/>
                </a:solidFill>
                <a:prstDash val="solid"/>
                <a:miter lim="800000"/>
              </a:ln>
              <a:solidFill>
                <a:srgbClr val="0070C0"/>
              </a:solidFill>
              <a:effectLst>
                <a:outerShdw blurRad="50800" algn="tl" rotWithShape="0">
                  <a:srgbClr val="000000"/>
                </a:outerShdw>
              </a:effectLst>
              <a:latin typeface="Wish I Were Taller" panose="02000000000000000000" pitchFamily="2" charset="0"/>
            </a:endParaRPr>
          </a:p>
        </p:txBody>
      </p:sp>
      <p:sp>
        <p:nvSpPr>
          <p:cNvPr id="5" name="Rectangle 4"/>
          <p:cNvSpPr/>
          <p:nvPr/>
        </p:nvSpPr>
        <p:spPr>
          <a:xfrm>
            <a:off x="143675" y="1600200"/>
            <a:ext cx="7390749" cy="4524315"/>
          </a:xfrm>
          <a:prstGeom prst="rect">
            <a:avLst/>
          </a:prstGeom>
          <a:solidFill>
            <a:schemeClr val="bg1"/>
          </a:solidFill>
          <a:ln w="38100">
            <a:solidFill>
              <a:schemeClr val="accent2">
                <a:lumMod val="75000"/>
              </a:schemeClr>
            </a:solidFill>
            <a:prstDash val="dash"/>
          </a:ln>
        </p:spPr>
        <p:txBody>
          <a:bodyPr wrap="square" lIns="91440" tIns="45720" rIns="91440" bIns="45720">
            <a:spAutoFit/>
          </a:bodyPr>
          <a:lstStyle/>
          <a:p>
            <a:r>
              <a:rPr lang="en-US" sz="3600" b="1" cap="none" spc="0" dirty="0" smtClean="0">
                <a:ln w="1905"/>
                <a:solidFill>
                  <a:srgbClr val="0070C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rPr>
              <a:t>The government cannot </a:t>
            </a:r>
            <a:r>
              <a:rPr lang="en-US" sz="3600" b="1" dirty="0" smtClean="0">
                <a:ln w="1905"/>
                <a:solidFill>
                  <a:srgbClr val="0070C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rPr>
              <a:t>support any religion over another.  </a:t>
            </a:r>
          </a:p>
          <a:p>
            <a:r>
              <a:rPr lang="en-US" sz="3600" b="1" cap="none" spc="0" dirty="0" smtClean="0">
                <a:ln w="1905"/>
                <a:solidFill>
                  <a:srgbClr val="0070C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rPr>
              <a:t>Citizens can practice any religion they c</a:t>
            </a:r>
            <a:r>
              <a:rPr lang="en-US" sz="3600" b="1" dirty="0" smtClean="0">
                <a:ln w="1905"/>
                <a:solidFill>
                  <a:srgbClr val="0070C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rPr>
              <a:t>hoose.  People can say, write, or publish t</a:t>
            </a:r>
            <a:r>
              <a:rPr lang="en-US" sz="3600" b="1" cap="none" spc="0" dirty="0" smtClean="0">
                <a:ln w="1905"/>
                <a:solidFill>
                  <a:srgbClr val="0070C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rPr>
              <a:t>heir opinions.  </a:t>
            </a:r>
          </a:p>
          <a:p>
            <a:r>
              <a:rPr lang="en-US" sz="3600" b="1" cap="none" spc="0" dirty="0" smtClean="0">
                <a:ln w="1905"/>
                <a:solidFill>
                  <a:srgbClr val="0070C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rPr>
              <a:t>Citizens are free to come </a:t>
            </a:r>
          </a:p>
          <a:p>
            <a:r>
              <a:rPr lang="en-US" sz="3600" b="1" dirty="0" smtClean="0">
                <a:ln w="1905"/>
                <a:solidFill>
                  <a:srgbClr val="0070C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rPr>
              <a:t>together and ask the </a:t>
            </a:r>
          </a:p>
          <a:p>
            <a:r>
              <a:rPr lang="en-US" sz="3600" b="1" dirty="0" smtClean="0">
                <a:ln w="1905"/>
                <a:solidFill>
                  <a:srgbClr val="0070C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rPr>
              <a:t>government to make changes.</a:t>
            </a:r>
            <a:endParaRPr lang="en-US" sz="3600" b="1" cap="none" spc="0" dirty="0">
              <a:ln w="1905"/>
              <a:solidFill>
                <a:srgbClr val="0070C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736053">
            <a:off x="5970451" y="3462129"/>
            <a:ext cx="3557418" cy="3504057"/>
          </a:xfrm>
          <a:prstGeom prst="rect">
            <a:avLst/>
          </a:prstGeom>
        </p:spPr>
      </p:pic>
      <p:sp>
        <p:nvSpPr>
          <p:cNvPr id="6" name="TextBox 5"/>
          <p:cNvSpPr txBox="1"/>
          <p:nvPr/>
        </p:nvSpPr>
        <p:spPr>
          <a:xfrm>
            <a:off x="7543800" y="6500138"/>
            <a:ext cx="1485901" cy="276999"/>
          </a:xfrm>
          <a:prstGeom prst="rect">
            <a:avLst/>
          </a:prstGeom>
          <a:noFill/>
        </p:spPr>
        <p:txBody>
          <a:bodyPr wrap="square" rtlCol="0">
            <a:spAutoFit/>
          </a:bodyPr>
          <a:lstStyle/>
          <a:p>
            <a:r>
              <a:rPr lang="en-US" sz="1200" dirty="0" smtClean="0"/>
              <a:t>© Erin Kathryn 2014</a:t>
            </a:r>
            <a:endParaRPr lang="en-US" sz="1200" dirty="0"/>
          </a:p>
        </p:txBody>
      </p:sp>
    </p:spTree>
    <p:extLst>
      <p:ext uri="{BB962C8B-B14F-4D97-AF65-F5344CB8AC3E}">
        <p14:creationId xmlns:p14="http://schemas.microsoft.com/office/powerpoint/2010/main" val="2554571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16200000">
            <a:off x="1143001" y="-1143002"/>
            <a:ext cx="6858000" cy="914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378658" y="1981200"/>
            <a:ext cx="6386685" cy="923330"/>
          </a:xfrm>
          <a:prstGeom prst="rect">
            <a:avLst/>
          </a:prstGeom>
          <a:solidFill>
            <a:schemeClr val="bg1"/>
          </a:solidFill>
          <a:ln w="38100">
            <a:solidFill>
              <a:schemeClr val="tx1"/>
            </a:solidFill>
          </a:ln>
        </p:spPr>
        <p:txBody>
          <a:bodyPr wrap="none" lIns="91440" tIns="45720" rIns="91440" bIns="45720">
            <a:spAutoFit/>
          </a:bodyPr>
          <a:lstStyle/>
          <a:p>
            <a:pPr algn="ctr"/>
            <a:r>
              <a:rPr lang="en-US" sz="5400" b="1" dirty="0" smtClean="0">
                <a:ln w="17780" cmpd="sng">
                  <a:solidFill>
                    <a:srgbClr val="FFFFFF"/>
                  </a:solidFill>
                  <a:prstDash val="solid"/>
                  <a:miter lim="800000"/>
                </a:ln>
                <a:solidFill>
                  <a:srgbClr val="C00000"/>
                </a:solidFill>
                <a:effectLst>
                  <a:outerShdw blurRad="50800" algn="tl" rotWithShape="0">
                    <a:srgbClr val="000000"/>
                  </a:outerShdw>
                </a:effectLst>
                <a:latin typeface="Wish I Were Taller" panose="02000000000000000000" pitchFamily="2" charset="0"/>
              </a:rPr>
              <a:t>Second</a:t>
            </a:r>
            <a:r>
              <a:rPr lang="en-US" sz="5400" b="1" cap="none" spc="0" dirty="0" smtClean="0">
                <a:ln w="17780" cmpd="sng">
                  <a:solidFill>
                    <a:srgbClr val="FFFFFF"/>
                  </a:solidFill>
                  <a:prstDash val="solid"/>
                  <a:miter lim="800000"/>
                </a:ln>
                <a:solidFill>
                  <a:srgbClr val="C00000"/>
                </a:solidFill>
                <a:effectLst>
                  <a:outerShdw blurRad="50800" algn="tl" rotWithShape="0">
                    <a:srgbClr val="000000"/>
                  </a:outerShdw>
                </a:effectLst>
                <a:latin typeface="Wish I Were Taller" panose="02000000000000000000" pitchFamily="2" charset="0"/>
              </a:rPr>
              <a:t> Amendment</a:t>
            </a:r>
            <a:endParaRPr lang="en-US" sz="5400" b="1" cap="none" spc="0" dirty="0">
              <a:ln w="17780" cmpd="sng">
                <a:solidFill>
                  <a:srgbClr val="FFFFFF"/>
                </a:solidFill>
                <a:prstDash val="solid"/>
                <a:miter lim="800000"/>
              </a:ln>
              <a:solidFill>
                <a:srgbClr val="C00000"/>
              </a:solidFill>
              <a:effectLst>
                <a:outerShdw blurRad="50800" algn="tl" rotWithShape="0">
                  <a:srgbClr val="000000"/>
                </a:outerShdw>
              </a:effectLst>
              <a:latin typeface="Wish I Were Taller" panose="02000000000000000000" pitchFamily="2" charset="0"/>
            </a:endParaRPr>
          </a:p>
        </p:txBody>
      </p:sp>
      <p:sp>
        <p:nvSpPr>
          <p:cNvPr id="4" name="Rectangle 3"/>
          <p:cNvSpPr/>
          <p:nvPr/>
        </p:nvSpPr>
        <p:spPr>
          <a:xfrm>
            <a:off x="876626" y="3581400"/>
            <a:ext cx="7390749" cy="1754326"/>
          </a:xfrm>
          <a:prstGeom prst="rect">
            <a:avLst/>
          </a:prstGeom>
          <a:solidFill>
            <a:schemeClr val="bg1"/>
          </a:solidFill>
          <a:ln w="38100">
            <a:solidFill>
              <a:srgbClr val="0070C0"/>
            </a:solidFill>
            <a:prstDash val="dash"/>
          </a:ln>
        </p:spPr>
        <p:txBody>
          <a:bodyPr wrap="square" lIns="91440" tIns="45720" rIns="91440" bIns="45720">
            <a:spAutoFit/>
          </a:bodyPr>
          <a:lstStyle/>
          <a:p>
            <a:r>
              <a:rPr lang="en-US" sz="3600" b="1" cap="none" spc="0" dirty="0" smtClean="0">
                <a:ln w="1905"/>
                <a:solidFill>
                  <a:srgbClr val="C0000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rPr>
              <a:t>People have the right to own weapons because they may have to fight to protect their country.</a:t>
            </a:r>
            <a:endParaRPr lang="en-US" sz="3600" b="1" cap="none" spc="0" dirty="0">
              <a:ln w="1905"/>
              <a:solidFill>
                <a:srgbClr val="C0000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9984818">
            <a:off x="123777" y="76200"/>
            <a:ext cx="1934010" cy="1905000"/>
          </a:xfrm>
          <a:prstGeom prst="rect">
            <a:avLst/>
          </a:prstGeom>
        </p:spPr>
      </p:pic>
      <p:sp>
        <p:nvSpPr>
          <p:cNvPr id="6" name="TextBox 5"/>
          <p:cNvSpPr txBox="1"/>
          <p:nvPr/>
        </p:nvSpPr>
        <p:spPr>
          <a:xfrm>
            <a:off x="7543800" y="6500138"/>
            <a:ext cx="1485901" cy="276999"/>
          </a:xfrm>
          <a:prstGeom prst="rect">
            <a:avLst/>
          </a:prstGeom>
          <a:noFill/>
        </p:spPr>
        <p:txBody>
          <a:bodyPr wrap="square" rtlCol="0">
            <a:spAutoFit/>
          </a:bodyPr>
          <a:lstStyle/>
          <a:p>
            <a:r>
              <a:rPr lang="en-US" sz="1200" dirty="0" smtClean="0"/>
              <a:t>© Erin Kathryn 2014</a:t>
            </a:r>
            <a:endParaRPr lang="en-US" sz="1200" dirty="0"/>
          </a:p>
        </p:txBody>
      </p:sp>
    </p:spTree>
    <p:extLst>
      <p:ext uri="{BB962C8B-B14F-4D97-AF65-F5344CB8AC3E}">
        <p14:creationId xmlns:p14="http://schemas.microsoft.com/office/powerpoint/2010/main" val="168049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16200000">
            <a:off x="1146076" y="-1146076"/>
            <a:ext cx="6876456" cy="9168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49140" y="304800"/>
            <a:ext cx="5610831" cy="923330"/>
          </a:xfrm>
          <a:prstGeom prst="rect">
            <a:avLst/>
          </a:prstGeom>
          <a:solidFill>
            <a:schemeClr val="bg1"/>
          </a:solidFill>
          <a:ln w="38100">
            <a:solidFill>
              <a:schemeClr val="tx1"/>
            </a:solidFill>
          </a:ln>
        </p:spPr>
        <p:txBody>
          <a:bodyPr wrap="none" lIns="91440" tIns="45720" rIns="91440" bIns="45720">
            <a:spAutoFit/>
          </a:bodyPr>
          <a:lstStyle/>
          <a:p>
            <a:pPr algn="ctr"/>
            <a:r>
              <a:rPr lang="en-US" sz="5400" b="1" cap="none" spc="0" dirty="0" smtClean="0">
                <a:ln w="17780" cmpd="sng">
                  <a:solidFill>
                    <a:srgbClr val="FFFFFF"/>
                  </a:solidFill>
                  <a:prstDash val="solid"/>
                  <a:miter lim="800000"/>
                </a:ln>
                <a:solidFill>
                  <a:srgbClr val="0070C0"/>
                </a:solidFill>
                <a:effectLst>
                  <a:outerShdw blurRad="50800" algn="tl" rotWithShape="0">
                    <a:srgbClr val="000000"/>
                  </a:outerShdw>
                </a:effectLst>
                <a:latin typeface="Wish I Were Taller" panose="02000000000000000000" pitchFamily="2" charset="0"/>
              </a:rPr>
              <a:t>Third Amendment</a:t>
            </a:r>
            <a:endParaRPr lang="en-US" sz="5400" b="1" cap="none" spc="0" dirty="0">
              <a:ln w="17780" cmpd="sng">
                <a:solidFill>
                  <a:srgbClr val="FFFFFF"/>
                </a:solidFill>
                <a:prstDash val="solid"/>
                <a:miter lim="800000"/>
              </a:ln>
              <a:solidFill>
                <a:srgbClr val="0070C0"/>
              </a:solidFill>
              <a:effectLst>
                <a:outerShdw blurRad="50800" algn="tl" rotWithShape="0">
                  <a:srgbClr val="000000"/>
                </a:outerShdw>
              </a:effectLst>
              <a:latin typeface="Wish I Were Taller" panose="02000000000000000000" pitchFamily="2" charset="0"/>
            </a:endParaRPr>
          </a:p>
        </p:txBody>
      </p:sp>
      <p:sp>
        <p:nvSpPr>
          <p:cNvPr id="4" name="Rectangle 3"/>
          <p:cNvSpPr/>
          <p:nvPr/>
        </p:nvSpPr>
        <p:spPr>
          <a:xfrm>
            <a:off x="883231" y="2362200"/>
            <a:ext cx="7390749" cy="1200329"/>
          </a:xfrm>
          <a:prstGeom prst="rect">
            <a:avLst/>
          </a:prstGeom>
          <a:solidFill>
            <a:schemeClr val="bg1"/>
          </a:solidFill>
          <a:ln w="38100">
            <a:solidFill>
              <a:schemeClr val="accent2">
                <a:lumMod val="75000"/>
              </a:schemeClr>
            </a:solidFill>
            <a:prstDash val="dash"/>
          </a:ln>
        </p:spPr>
        <p:txBody>
          <a:bodyPr wrap="square" lIns="91440" tIns="45720" rIns="91440" bIns="45720">
            <a:spAutoFit/>
          </a:bodyPr>
          <a:lstStyle/>
          <a:p>
            <a:r>
              <a:rPr lang="en-US" sz="3600" b="1" cap="none" spc="0" dirty="0" smtClean="0">
                <a:ln w="1905"/>
                <a:solidFill>
                  <a:srgbClr val="0070C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rPr>
              <a:t>Citizens do not have to allow soldiers to live in their homes.</a:t>
            </a:r>
            <a:endParaRPr lang="en-US" sz="3600" b="1" cap="none" spc="0" dirty="0">
              <a:ln w="1905"/>
              <a:solidFill>
                <a:srgbClr val="0070C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9974395">
            <a:off x="-1" y="4336624"/>
            <a:ext cx="2590801" cy="2551939"/>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9891589">
            <a:off x="6433369" y="4622910"/>
            <a:ext cx="2239544" cy="2205951"/>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43201" y="3980019"/>
            <a:ext cx="3048000" cy="3002281"/>
          </a:xfrm>
          <a:prstGeom prst="rect">
            <a:avLst/>
          </a:prstGeom>
        </p:spPr>
      </p:pic>
      <p:sp>
        <p:nvSpPr>
          <p:cNvPr id="8" name="TextBox 7"/>
          <p:cNvSpPr txBox="1"/>
          <p:nvPr/>
        </p:nvSpPr>
        <p:spPr>
          <a:xfrm>
            <a:off x="7543800" y="6500138"/>
            <a:ext cx="1485901" cy="276999"/>
          </a:xfrm>
          <a:prstGeom prst="rect">
            <a:avLst/>
          </a:prstGeom>
          <a:noFill/>
        </p:spPr>
        <p:txBody>
          <a:bodyPr wrap="square" rtlCol="0">
            <a:spAutoFit/>
          </a:bodyPr>
          <a:lstStyle/>
          <a:p>
            <a:r>
              <a:rPr lang="en-US" sz="1200" dirty="0" smtClean="0"/>
              <a:t>© Erin Kathryn 2014</a:t>
            </a:r>
            <a:endParaRPr lang="en-US" sz="1200" dirty="0"/>
          </a:p>
        </p:txBody>
      </p:sp>
    </p:spTree>
    <p:extLst>
      <p:ext uri="{BB962C8B-B14F-4D97-AF65-F5344CB8AC3E}">
        <p14:creationId xmlns:p14="http://schemas.microsoft.com/office/powerpoint/2010/main" val="2613844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16200000">
            <a:off x="1143001" y="-1143002"/>
            <a:ext cx="6858000" cy="914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1000" y="914400"/>
            <a:ext cx="6258445" cy="923330"/>
          </a:xfrm>
          <a:prstGeom prst="rect">
            <a:avLst/>
          </a:prstGeom>
          <a:solidFill>
            <a:schemeClr val="bg1"/>
          </a:solidFill>
          <a:ln w="38100">
            <a:solidFill>
              <a:schemeClr val="tx1"/>
            </a:solidFill>
          </a:ln>
        </p:spPr>
        <p:txBody>
          <a:bodyPr wrap="none" lIns="91440" tIns="45720" rIns="91440" bIns="45720">
            <a:spAutoFit/>
          </a:bodyPr>
          <a:lstStyle/>
          <a:p>
            <a:pPr algn="ctr"/>
            <a:r>
              <a:rPr lang="en-US" sz="5400" b="1" dirty="0" smtClean="0">
                <a:ln w="17780" cmpd="sng">
                  <a:solidFill>
                    <a:srgbClr val="FFFFFF"/>
                  </a:solidFill>
                  <a:prstDash val="solid"/>
                  <a:miter lim="800000"/>
                </a:ln>
                <a:solidFill>
                  <a:srgbClr val="C00000"/>
                </a:solidFill>
                <a:effectLst>
                  <a:outerShdw blurRad="50800" algn="tl" rotWithShape="0">
                    <a:srgbClr val="000000"/>
                  </a:outerShdw>
                </a:effectLst>
                <a:latin typeface="Wish I Were Taller" panose="02000000000000000000" pitchFamily="2" charset="0"/>
              </a:rPr>
              <a:t>fourth</a:t>
            </a:r>
            <a:r>
              <a:rPr lang="en-US" sz="5400" b="1" cap="none" spc="0" dirty="0" smtClean="0">
                <a:ln w="17780" cmpd="sng">
                  <a:solidFill>
                    <a:srgbClr val="FFFFFF"/>
                  </a:solidFill>
                  <a:prstDash val="solid"/>
                  <a:miter lim="800000"/>
                </a:ln>
                <a:solidFill>
                  <a:srgbClr val="C00000"/>
                </a:solidFill>
                <a:effectLst>
                  <a:outerShdw blurRad="50800" algn="tl" rotWithShape="0">
                    <a:srgbClr val="000000"/>
                  </a:outerShdw>
                </a:effectLst>
                <a:latin typeface="Wish I Were Taller" panose="02000000000000000000" pitchFamily="2" charset="0"/>
              </a:rPr>
              <a:t> Amendment</a:t>
            </a:r>
            <a:endParaRPr lang="en-US" sz="5400" b="1" cap="none" spc="0" dirty="0">
              <a:ln w="17780" cmpd="sng">
                <a:solidFill>
                  <a:srgbClr val="FFFFFF"/>
                </a:solidFill>
                <a:prstDash val="solid"/>
                <a:miter lim="800000"/>
              </a:ln>
              <a:solidFill>
                <a:srgbClr val="C00000"/>
              </a:solidFill>
              <a:effectLst>
                <a:outerShdw blurRad="50800" algn="tl" rotWithShape="0">
                  <a:srgbClr val="000000"/>
                </a:outerShdw>
              </a:effectLst>
              <a:latin typeface="Wish I Were Taller" panose="02000000000000000000" pitchFamily="2" charset="0"/>
            </a:endParaRPr>
          </a:p>
        </p:txBody>
      </p:sp>
      <p:sp>
        <p:nvSpPr>
          <p:cNvPr id="4" name="Rectangle 3"/>
          <p:cNvSpPr/>
          <p:nvPr/>
        </p:nvSpPr>
        <p:spPr>
          <a:xfrm>
            <a:off x="381000" y="2209800"/>
            <a:ext cx="7390749" cy="1754326"/>
          </a:xfrm>
          <a:prstGeom prst="rect">
            <a:avLst/>
          </a:prstGeom>
          <a:solidFill>
            <a:schemeClr val="bg1"/>
          </a:solidFill>
          <a:ln w="38100">
            <a:solidFill>
              <a:srgbClr val="0070C0"/>
            </a:solidFill>
            <a:prstDash val="dash"/>
          </a:ln>
        </p:spPr>
        <p:txBody>
          <a:bodyPr wrap="square" lIns="91440" tIns="45720" rIns="91440" bIns="45720">
            <a:spAutoFit/>
          </a:bodyPr>
          <a:lstStyle/>
          <a:p>
            <a:r>
              <a:rPr lang="en-US" sz="3600" b="1" dirty="0" smtClean="0">
                <a:ln w="1905"/>
                <a:solidFill>
                  <a:srgbClr val="C0000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rPr>
              <a:t>Police cannot search people, their homes, or their belongings without justifiable reason.</a:t>
            </a:r>
            <a:endParaRPr lang="en-US" sz="3600" b="1" cap="none" spc="0" dirty="0">
              <a:ln w="1905"/>
              <a:solidFill>
                <a:srgbClr val="C0000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753551">
            <a:off x="5999211" y="3928519"/>
            <a:ext cx="2871618" cy="2828544"/>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711238">
            <a:off x="5257800" y="5257800"/>
            <a:ext cx="1576218" cy="1552575"/>
          </a:xfrm>
          <a:prstGeom prst="rect">
            <a:avLst/>
          </a:prstGeom>
        </p:spPr>
      </p:pic>
      <p:sp>
        <p:nvSpPr>
          <p:cNvPr id="7" name="TextBox 6"/>
          <p:cNvSpPr txBox="1"/>
          <p:nvPr/>
        </p:nvSpPr>
        <p:spPr>
          <a:xfrm>
            <a:off x="7543800" y="6500138"/>
            <a:ext cx="1485901" cy="276999"/>
          </a:xfrm>
          <a:prstGeom prst="rect">
            <a:avLst/>
          </a:prstGeom>
          <a:noFill/>
        </p:spPr>
        <p:txBody>
          <a:bodyPr wrap="square" rtlCol="0">
            <a:spAutoFit/>
          </a:bodyPr>
          <a:lstStyle/>
          <a:p>
            <a:r>
              <a:rPr lang="en-US" sz="1200" dirty="0" smtClean="0"/>
              <a:t>© Erin Kathryn 2014</a:t>
            </a:r>
            <a:endParaRPr lang="en-US" sz="1200" dirty="0"/>
          </a:p>
        </p:txBody>
      </p:sp>
    </p:spTree>
    <p:extLst>
      <p:ext uri="{BB962C8B-B14F-4D97-AF65-F5344CB8AC3E}">
        <p14:creationId xmlns:p14="http://schemas.microsoft.com/office/powerpoint/2010/main" val="1239008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16200000">
            <a:off x="1146076" y="-1146076"/>
            <a:ext cx="6876456" cy="9168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339927" y="1600200"/>
            <a:ext cx="5498621" cy="923330"/>
          </a:xfrm>
          <a:prstGeom prst="rect">
            <a:avLst/>
          </a:prstGeom>
          <a:solidFill>
            <a:schemeClr val="bg1"/>
          </a:solidFill>
          <a:ln w="38100">
            <a:solidFill>
              <a:schemeClr val="tx1"/>
            </a:solidFill>
          </a:ln>
        </p:spPr>
        <p:txBody>
          <a:bodyPr wrap="none" lIns="91440" tIns="45720" rIns="91440" bIns="45720">
            <a:spAutoFit/>
          </a:bodyPr>
          <a:lstStyle/>
          <a:p>
            <a:pPr algn="ctr"/>
            <a:r>
              <a:rPr lang="en-US" sz="5400" b="1" cap="none" spc="0" dirty="0" smtClean="0">
                <a:ln w="17780" cmpd="sng">
                  <a:solidFill>
                    <a:srgbClr val="FFFFFF"/>
                  </a:solidFill>
                  <a:prstDash val="solid"/>
                  <a:miter lim="800000"/>
                </a:ln>
                <a:solidFill>
                  <a:srgbClr val="0070C0"/>
                </a:solidFill>
                <a:effectLst>
                  <a:outerShdw blurRad="50800" algn="tl" rotWithShape="0">
                    <a:srgbClr val="000000"/>
                  </a:outerShdw>
                </a:effectLst>
                <a:latin typeface="Wish I Were Taller" panose="02000000000000000000" pitchFamily="2" charset="0"/>
              </a:rPr>
              <a:t>Fifth Amendment</a:t>
            </a:r>
            <a:endParaRPr lang="en-US" sz="5400" b="1" cap="none" spc="0" dirty="0">
              <a:ln w="17780" cmpd="sng">
                <a:solidFill>
                  <a:srgbClr val="FFFFFF"/>
                </a:solidFill>
                <a:prstDash val="solid"/>
                <a:miter lim="800000"/>
              </a:ln>
              <a:solidFill>
                <a:srgbClr val="0070C0"/>
              </a:solidFill>
              <a:effectLst>
                <a:outerShdw blurRad="50800" algn="tl" rotWithShape="0">
                  <a:srgbClr val="000000"/>
                </a:outerShdw>
              </a:effectLst>
              <a:latin typeface="Wish I Were Taller" panose="02000000000000000000" pitchFamily="2" charset="0"/>
            </a:endParaRPr>
          </a:p>
        </p:txBody>
      </p:sp>
      <p:sp>
        <p:nvSpPr>
          <p:cNvPr id="4" name="Rectangle 3"/>
          <p:cNvSpPr/>
          <p:nvPr/>
        </p:nvSpPr>
        <p:spPr>
          <a:xfrm>
            <a:off x="1447799" y="3196127"/>
            <a:ext cx="7390749" cy="2308324"/>
          </a:xfrm>
          <a:prstGeom prst="rect">
            <a:avLst/>
          </a:prstGeom>
          <a:solidFill>
            <a:schemeClr val="bg1"/>
          </a:solidFill>
          <a:ln w="38100">
            <a:solidFill>
              <a:schemeClr val="accent2">
                <a:lumMod val="75000"/>
              </a:schemeClr>
            </a:solidFill>
            <a:prstDash val="dash"/>
          </a:ln>
        </p:spPr>
        <p:txBody>
          <a:bodyPr wrap="square" lIns="91440" tIns="45720" rIns="91440" bIns="45720">
            <a:spAutoFit/>
          </a:bodyPr>
          <a:lstStyle/>
          <a:p>
            <a:r>
              <a:rPr lang="en-US" sz="3600" b="1" cap="none" spc="0" dirty="0" smtClean="0">
                <a:ln w="1905"/>
                <a:solidFill>
                  <a:srgbClr val="0070C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rPr>
              <a:t>Anyone who commits a crime have the right to a fair trial.  They cannot be tried more than one time for the same crime.  </a:t>
            </a:r>
            <a:endParaRPr lang="en-US" sz="3600" b="1" cap="none" spc="0" dirty="0">
              <a:ln w="1905"/>
              <a:solidFill>
                <a:srgbClr val="0070C0"/>
              </a:solidFill>
              <a:effectLst>
                <a:innerShdw blurRad="69850" dist="43180" dir="5400000">
                  <a:srgbClr val="000000">
                    <a:alpha val="65000"/>
                  </a:srgbClr>
                </a:innerShdw>
              </a:effectLst>
              <a:latin typeface="HelloChunky" panose="02000603000000000000" pitchFamily="2" charset="0"/>
              <a:ea typeface="HelloChunky" panose="02000603000000000000" pitchFamily="2" charset="0"/>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526973">
            <a:off x="-176770" y="-1"/>
            <a:ext cx="3249137" cy="3200400"/>
          </a:xfrm>
          <a:prstGeom prst="rect">
            <a:avLst/>
          </a:prstGeom>
        </p:spPr>
      </p:pic>
      <p:sp>
        <p:nvSpPr>
          <p:cNvPr id="7" name="TextBox 6"/>
          <p:cNvSpPr txBox="1"/>
          <p:nvPr/>
        </p:nvSpPr>
        <p:spPr>
          <a:xfrm>
            <a:off x="7543800" y="6500138"/>
            <a:ext cx="1485901" cy="276999"/>
          </a:xfrm>
          <a:prstGeom prst="rect">
            <a:avLst/>
          </a:prstGeom>
          <a:noFill/>
        </p:spPr>
        <p:txBody>
          <a:bodyPr wrap="square" rtlCol="0">
            <a:spAutoFit/>
          </a:bodyPr>
          <a:lstStyle/>
          <a:p>
            <a:r>
              <a:rPr lang="en-US" sz="1200" dirty="0" smtClean="0"/>
              <a:t>© Erin Kathryn 2014</a:t>
            </a:r>
            <a:endParaRPr lang="en-US" sz="1200" dirty="0"/>
          </a:p>
        </p:txBody>
      </p:sp>
    </p:spTree>
    <p:extLst>
      <p:ext uri="{BB962C8B-B14F-4D97-AF65-F5344CB8AC3E}">
        <p14:creationId xmlns:p14="http://schemas.microsoft.com/office/powerpoint/2010/main" val="22722481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478</Words>
  <Application>Microsoft Office PowerPoint</Application>
  <PresentationFormat>On-screen Show (4:3)</PresentationFormat>
  <Paragraphs>59</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HelloChunky</vt:lpstr>
      <vt:lpstr>Calibri</vt:lpstr>
      <vt:lpstr>Wish I Were Taller</vt:lpstr>
      <vt:lpstr>LittlePiggysTaped2TheWalls</vt:lpstr>
      <vt:lpstr>LittlePiggysBlushBrush</vt:lpstr>
      <vt:lpstr>Comic Sans MS</vt:lpstr>
      <vt:lpstr>Arial Narrow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CoreyErin</dc:creator>
  <cp:lastModifiedBy>CoreyErin</cp:lastModifiedBy>
  <cp:revision>21</cp:revision>
  <dcterms:created xsi:type="dcterms:W3CDTF">2014-01-26T18:10:07Z</dcterms:created>
  <dcterms:modified xsi:type="dcterms:W3CDTF">2015-07-03T00:39:11Z</dcterms:modified>
</cp:coreProperties>
</file>