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7" r:id="rId3"/>
    <p:sldId id="268" r:id="rId4"/>
    <p:sldId id="270" r:id="rId5"/>
    <p:sldId id="263" r:id="rId6"/>
    <p:sldId id="272" r:id="rId7"/>
    <p:sldId id="273" r:id="rId8"/>
    <p:sldId id="274"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3568" autoAdjust="0"/>
  </p:normalViewPr>
  <p:slideViewPr>
    <p:cSldViewPr snapToGrid="0">
      <p:cViewPr varScale="1">
        <p:scale>
          <a:sx n="77" d="100"/>
          <a:sy n="77" d="100"/>
        </p:scale>
        <p:origin x="4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4B42-61A5-4CCF-87E0-52BC515EC9E5}" type="datetimeFigureOut">
              <a:rPr lang="en-US" smtClean="0"/>
              <a:t>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0AEBF-6CFE-4232-BDED-CC6BCAFF86BE}" type="slidenum">
              <a:rPr lang="en-US" smtClean="0"/>
              <a:t>‹#›</a:t>
            </a:fld>
            <a:endParaRPr lang="en-US"/>
          </a:p>
        </p:txBody>
      </p:sp>
    </p:spTree>
    <p:extLst>
      <p:ext uri="{BB962C8B-B14F-4D97-AF65-F5344CB8AC3E}">
        <p14:creationId xmlns:p14="http://schemas.microsoft.com/office/powerpoint/2010/main" val="31232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3</a:t>
            </a:fld>
            <a:endParaRPr lang="en-US"/>
          </a:p>
        </p:txBody>
      </p:sp>
    </p:spTree>
    <p:extLst>
      <p:ext uri="{BB962C8B-B14F-4D97-AF65-F5344CB8AC3E}">
        <p14:creationId xmlns:p14="http://schemas.microsoft.com/office/powerpoint/2010/main" val="69301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4</a:t>
            </a:fld>
            <a:endParaRPr lang="en-US"/>
          </a:p>
        </p:txBody>
      </p:sp>
    </p:spTree>
    <p:extLst>
      <p:ext uri="{BB962C8B-B14F-4D97-AF65-F5344CB8AC3E}">
        <p14:creationId xmlns:p14="http://schemas.microsoft.com/office/powerpoint/2010/main" val="4175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5</a:t>
            </a:fld>
            <a:endParaRPr lang="en-US"/>
          </a:p>
        </p:txBody>
      </p:sp>
    </p:spTree>
    <p:extLst>
      <p:ext uri="{BB962C8B-B14F-4D97-AF65-F5344CB8AC3E}">
        <p14:creationId xmlns:p14="http://schemas.microsoft.com/office/powerpoint/2010/main" val="333841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6</a:t>
            </a:fld>
            <a:endParaRPr lang="en-US"/>
          </a:p>
        </p:txBody>
      </p:sp>
    </p:spTree>
    <p:extLst>
      <p:ext uri="{BB962C8B-B14F-4D97-AF65-F5344CB8AC3E}">
        <p14:creationId xmlns:p14="http://schemas.microsoft.com/office/powerpoint/2010/main" val="346736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0928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6666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17476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_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ubtitle 2"/>
          <p:cNvSpPr>
            <a:spLocks noGrp="1"/>
          </p:cNvSpPr>
          <p:nvPr>
            <p:ph type="subTitle" idx="1"/>
          </p:nvPr>
        </p:nvSpPr>
        <p:spPr>
          <a:xfrm>
            <a:off x="3962400" y="2232025"/>
            <a:ext cx="3581400" cy="1752600"/>
          </a:xfrm>
        </p:spPr>
        <p:txBody>
          <a:bodyPr>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962400" y="838200"/>
            <a:ext cx="3581400" cy="1470025"/>
          </a:xfrm>
          <a:ln>
            <a:noFill/>
          </a:ln>
        </p:spPr>
        <p:txBody>
          <a:bodyPr/>
          <a:lstStyle>
            <a:lvl1pPr algn="l">
              <a:defRPr sz="3200">
                <a:solidFill>
                  <a:schemeClr val="accent5">
                    <a:lumMod val="50000"/>
                  </a:schemeClr>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78D607B6-6246-4660-9869-25ACCF61B8D1}" type="datetime1">
              <a:rPr lang="en-US"/>
              <a:pPr>
                <a:defRPr/>
              </a:pPr>
              <a:t>2/8/2016</a:t>
            </a:fld>
            <a:endParaRPr lang="en-US" dirty="0"/>
          </a:p>
        </p:txBody>
      </p:sp>
      <p:sp>
        <p:nvSpPr>
          <p:cNvPr id="7" name="Footer Placeholder 4"/>
          <p:cNvSpPr>
            <a:spLocks noGrp="1"/>
          </p:cNvSpPr>
          <p:nvPr>
            <p:ph type="ftr" sz="quarter" idx="11"/>
          </p:nvPr>
        </p:nvSpPr>
        <p:spPr>
          <a:xfrm>
            <a:off x="3124200" y="6340475"/>
            <a:ext cx="2895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5"/>
          <p:cNvSpPr>
            <a:spLocks noGrp="1"/>
          </p:cNvSpPr>
          <p:nvPr>
            <p:ph type="sldNum" sz="quarter" idx="12"/>
          </p:nvPr>
        </p:nvSpPr>
        <p:spPr>
          <a:xfrm>
            <a:off x="6553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3A4A0A4E-93DA-4132-86B8-0624C0A5F4A1}" type="slidenum">
              <a:rPr lang="en-US"/>
              <a:pPr>
                <a:defRPr/>
              </a:pPr>
              <a:t>‹#›</a:t>
            </a:fld>
            <a:endParaRPr lang="en-US" dirty="0"/>
          </a:p>
        </p:txBody>
      </p:sp>
    </p:spTree>
    <p:extLst>
      <p:ext uri="{BB962C8B-B14F-4D97-AF65-F5344CB8AC3E}">
        <p14:creationId xmlns:p14="http://schemas.microsoft.com/office/powerpoint/2010/main" val="6152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3581400" cy="1470025"/>
          </a:xfrm>
        </p:spPr>
        <p:txBody>
          <a:bodyPr/>
          <a:lstStyle>
            <a:lvl1pPr algn="r">
              <a:defRPr sz="3200">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267200"/>
            <a:ext cx="3581400" cy="1752600"/>
          </a:xfrm>
        </p:spPr>
        <p:txBody>
          <a:bodyPr>
            <a:normAutofit/>
          </a:bodyPr>
          <a:lstStyle>
            <a:lvl1pPr marL="0" indent="0" algn="r">
              <a:buNone/>
              <a:defRPr sz="1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1C5319-97A2-4CAC-8860-EFAF0C773015}"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42831F-D9D4-4BAA-BCA9-17A125F8B548}" type="slidenum">
              <a:rPr lang="en-US"/>
              <a:pPr>
                <a:defRPr/>
              </a:pPr>
              <a:t>‹#›</a:t>
            </a:fld>
            <a:endParaRPr lang="en-US" dirty="0"/>
          </a:p>
        </p:txBody>
      </p:sp>
    </p:spTree>
    <p:extLst>
      <p:ext uri="{BB962C8B-B14F-4D97-AF65-F5344CB8AC3E}">
        <p14:creationId xmlns:p14="http://schemas.microsoft.com/office/powerpoint/2010/main" val="98145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nimated Title and Content">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 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524000" y="1600200"/>
            <a:ext cx="7620000" cy="5135563"/>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0" y="884238"/>
            <a:ext cx="7620000" cy="715962"/>
          </a:xfrm>
          <a:noFill/>
        </p:spPr>
        <p:txBody>
          <a:bodyPr/>
          <a:lstStyle>
            <a:lvl1pPr algn="l">
              <a:defRPr sz="3600">
                <a:solidFill>
                  <a:schemeClr val="accent5">
                    <a:lumMod val="50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FECD1696-62AD-4D07-935E-E2ACBCE4C572}" type="slidenum">
              <a:rPr lang="en-US"/>
              <a:pPr>
                <a:defRPr/>
              </a:pPr>
              <a:t>‹#›</a:t>
            </a:fld>
            <a:endParaRPr lang="en-US" dirty="0"/>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r>
              <a:rPr lang="en-US"/>
              <a:t>Copyright 2010</a:t>
            </a:r>
          </a:p>
        </p:txBody>
      </p:sp>
      <p:sp>
        <p:nvSpPr>
          <p:cNvPr id="8" name="Date Placeholder 3"/>
          <p:cNvSpPr>
            <a:spLocks noGrp="1"/>
          </p:cNvSpPr>
          <p:nvPr>
            <p:ph type="dt" sz="half" idx="12"/>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1806DB1E-73B0-4E37-98AD-FA4D5ADE6EB9}" type="datetime1">
              <a:rPr lang="en-US"/>
              <a:pPr>
                <a:defRPr/>
              </a:pPr>
              <a:t>2/8/2016</a:t>
            </a:fld>
            <a:endParaRPr lang="en-US" dirty="0"/>
          </a:p>
        </p:txBody>
      </p:sp>
    </p:spTree>
    <p:extLst>
      <p:ext uri="{BB962C8B-B14F-4D97-AF65-F5344CB8AC3E}">
        <p14:creationId xmlns:p14="http://schemas.microsoft.com/office/powerpoint/2010/main" val="389190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76200"/>
            <a:ext cx="7620000" cy="715962"/>
          </a:xfrm>
        </p:spPr>
        <p:txBody>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4E75E6-9575-45C8-A4B8-5072A2A56CE3}" type="datetime1">
              <a:rPr lang="en-US"/>
              <a:pPr>
                <a:defRPr/>
              </a:pPr>
              <a:t>2/8/2016</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A4140C-3168-434A-AD8B-D6FA7AE3E74D}" type="slidenum">
              <a:rPr lang="en-US"/>
              <a:pPr>
                <a:defRPr/>
              </a:pPr>
              <a:t>‹#›</a:t>
            </a:fld>
            <a:endParaRPr lang="en-US" dirty="0"/>
          </a:p>
        </p:txBody>
      </p:sp>
    </p:spTree>
    <p:extLst>
      <p:ext uri="{BB962C8B-B14F-4D97-AF65-F5344CB8AC3E}">
        <p14:creationId xmlns:p14="http://schemas.microsoft.com/office/powerpoint/2010/main" val="6108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2524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D04688-EABD-405A-AC8C-998CC38128F4}"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59A096-6BF1-4ABE-94A7-19053D09223B}" type="slidenum">
              <a:rPr lang="en-US"/>
              <a:pPr>
                <a:defRPr/>
              </a:pPr>
              <a:t>‹#›</a:t>
            </a:fld>
            <a:endParaRPr lang="en-US" dirty="0"/>
          </a:p>
        </p:txBody>
      </p:sp>
    </p:spTree>
    <p:extLst>
      <p:ext uri="{BB962C8B-B14F-4D97-AF65-F5344CB8AC3E}">
        <p14:creationId xmlns:p14="http://schemas.microsoft.com/office/powerpoint/2010/main" val="23598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6237"/>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143000"/>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77D218-CD2A-4C7F-8D5E-3B93F0FCAD56}"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BDF1F-4BCA-432B-9981-657FAEF0798A}" type="slidenum">
              <a:rPr lang="en-US"/>
              <a:pPr>
                <a:defRPr/>
              </a:pPr>
              <a:t>‹#›</a:t>
            </a:fld>
            <a:endParaRPr lang="en-US" dirty="0"/>
          </a:p>
        </p:txBody>
      </p:sp>
    </p:spTree>
    <p:extLst>
      <p:ext uri="{BB962C8B-B14F-4D97-AF65-F5344CB8AC3E}">
        <p14:creationId xmlns:p14="http://schemas.microsoft.com/office/powerpoint/2010/main" val="4116167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990600"/>
            <a:ext cx="3654425"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951037"/>
            <a:ext cx="3654425"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990600"/>
            <a:ext cx="3654426"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51037"/>
            <a:ext cx="3654426"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AFCCC3-C978-4798-98F1-CC002D9D3B13}" type="datetime1">
              <a:rPr lang="en-US"/>
              <a:pPr>
                <a:defRPr/>
              </a:pPr>
              <a:t>2/8/2016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1362-1DA8-4756-9712-813B0A758EA8}" type="slidenum">
              <a:rPr lang="en-US"/>
              <a:pPr>
                <a:defRPr/>
              </a:pPr>
              <a:t>‹#›</a:t>
            </a:fld>
            <a:endParaRPr lang="en-US" dirty="0"/>
          </a:p>
        </p:txBody>
      </p:sp>
    </p:spTree>
    <p:extLst>
      <p:ext uri="{BB962C8B-B14F-4D97-AF65-F5344CB8AC3E}">
        <p14:creationId xmlns:p14="http://schemas.microsoft.com/office/powerpoint/2010/main" val="136373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ACCADE-0558-4FE1-8CF6-B7F153C1CFE6}" type="datetime1">
              <a:rPr lang="en-US"/>
              <a:pPr>
                <a:defRPr/>
              </a:pPr>
              <a:t>2/8/2016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D7B06C-A8FA-4167-BD30-4868328507CC}" type="slidenum">
              <a:rPr lang="en-US"/>
              <a:pPr>
                <a:defRPr/>
              </a:pPr>
              <a:t>‹#›</a:t>
            </a:fld>
            <a:endParaRPr lang="en-US" dirty="0"/>
          </a:p>
        </p:txBody>
      </p:sp>
    </p:spTree>
    <p:extLst>
      <p:ext uri="{BB962C8B-B14F-4D97-AF65-F5344CB8AC3E}">
        <p14:creationId xmlns:p14="http://schemas.microsoft.com/office/powerpoint/2010/main" val="31903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0894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ACA7CD-7C96-463B-8631-CD6F205BD6DE}" type="datetime1">
              <a:rPr lang="en-US"/>
              <a:pPr>
                <a:defRPr/>
              </a:pPr>
              <a:t>2/8/2016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E08A96-252A-4654-9490-B66D7E7B44C8}" type="slidenum">
              <a:rPr lang="en-US"/>
              <a:pPr>
                <a:defRPr/>
              </a:pPr>
              <a:t>‹#›</a:t>
            </a:fld>
            <a:endParaRPr lang="en-US" dirty="0"/>
          </a:p>
        </p:txBody>
      </p:sp>
    </p:spTree>
    <p:extLst>
      <p:ext uri="{BB962C8B-B14F-4D97-AF65-F5344CB8AC3E}">
        <p14:creationId xmlns:p14="http://schemas.microsoft.com/office/powerpoint/2010/main" val="1136112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04887"/>
            <a:ext cx="3008313" cy="1162050"/>
          </a:xfrm>
        </p:spPr>
        <p:txBody>
          <a:bodyPr/>
          <a:lstStyle>
            <a:lvl1pPr algn="l">
              <a:defRPr sz="2000" b="1">
                <a:solidFill>
                  <a:schemeClr val="accent5">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343400" y="144780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2166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517F09-5524-4B06-9461-7C0661973DDA}"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C6CE15-AF68-4C06-A4EE-14AD66CAE600}" type="slidenum">
              <a:rPr lang="en-US"/>
              <a:pPr>
                <a:defRPr/>
              </a:pPr>
              <a:t>‹#›</a:t>
            </a:fld>
            <a:endParaRPr lang="en-US" dirty="0"/>
          </a:p>
        </p:txBody>
      </p:sp>
    </p:spTree>
    <p:extLst>
      <p:ext uri="{BB962C8B-B14F-4D97-AF65-F5344CB8AC3E}">
        <p14:creationId xmlns:p14="http://schemas.microsoft.com/office/powerpoint/2010/main" val="391697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286000" cy="1143000"/>
          </a:xfrm>
        </p:spPr>
        <p:txBody>
          <a:bodyPr/>
          <a:lstStyle>
            <a:lvl1pPr algn="r">
              <a:defRPr sz="2000" b="1">
                <a:solidFill>
                  <a:schemeClr val="accent5">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2870" y="1371600"/>
            <a:ext cx="5892815"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5800" y="2514600"/>
            <a:ext cx="2286000" cy="1600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7F383FE-DD62-4855-AFED-77D2782AF049}"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DD21112-46EB-45B0-B0AF-C37AFC89316B}" type="slidenum">
              <a:rPr lang="en-US"/>
              <a:pPr>
                <a:defRPr/>
              </a:pPr>
              <a:t>‹#›</a:t>
            </a:fld>
            <a:endParaRPr lang="en-US" dirty="0"/>
          </a:p>
        </p:txBody>
      </p:sp>
    </p:spTree>
    <p:extLst>
      <p:ext uri="{BB962C8B-B14F-4D97-AF65-F5344CB8AC3E}">
        <p14:creationId xmlns:p14="http://schemas.microsoft.com/office/powerpoint/2010/main" val="117884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24C4D4-47CD-4489-B381-DC4AE83E8389}"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E6B5A9-00D5-4E1A-AD9C-C12CFB0F3FFB}" type="slidenum">
              <a:rPr lang="en-US"/>
              <a:pPr>
                <a:defRPr/>
              </a:pPr>
              <a:t>‹#›</a:t>
            </a:fld>
            <a:endParaRPr lang="en-US" dirty="0"/>
          </a:p>
        </p:txBody>
      </p:sp>
    </p:spTree>
    <p:extLst>
      <p:ext uri="{BB962C8B-B14F-4D97-AF65-F5344CB8AC3E}">
        <p14:creationId xmlns:p14="http://schemas.microsoft.com/office/powerpoint/2010/main" val="403474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7FBDB6-FB9D-43F0-BE53-577E85499006}"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6DFCB-EADF-461F-BF26-DF38D21A47E5}" type="slidenum">
              <a:rPr lang="en-US"/>
              <a:pPr>
                <a:defRPr/>
              </a:pPr>
              <a:t>‹#›</a:t>
            </a:fld>
            <a:endParaRPr lang="en-US" dirty="0"/>
          </a:p>
        </p:txBody>
      </p:sp>
    </p:spTree>
    <p:extLst>
      <p:ext uri="{BB962C8B-B14F-4D97-AF65-F5344CB8AC3E}">
        <p14:creationId xmlns:p14="http://schemas.microsoft.com/office/powerpoint/2010/main" val="16147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371601"/>
            <a:ext cx="3505200" cy="3810000"/>
          </a:xfrm>
        </p:spPr>
        <p:txBody>
          <a:bodyPr>
            <a:normAutofit/>
          </a:bodyPr>
          <a:lstStyle>
            <a:lvl1pPr marL="0" indent="0">
              <a:buFontTx/>
              <a:buNone/>
              <a:defRPr sz="1200" b="0">
                <a:solidFill>
                  <a:schemeClr val="bg1"/>
                </a:solidFill>
              </a:defRPr>
            </a:lvl1pPr>
            <a:lvl2pPr marL="1828800" indent="-1828800">
              <a:buFontTx/>
              <a:buNone/>
              <a:defRPr sz="1200">
                <a:solidFill>
                  <a:schemeClr val="bg1"/>
                </a:solidFill>
              </a:defRPr>
            </a:lvl2pPr>
            <a:lvl3pPr marL="1828800" indent="-1828800">
              <a:buFontTx/>
              <a:buNone/>
              <a:defRPr sz="1200">
                <a:solidFill>
                  <a:schemeClr val="bg1"/>
                </a:solidFill>
              </a:defRPr>
            </a:lvl3pPr>
            <a:lvl4pPr marL="1828800" indent="-1828800">
              <a:buFontTx/>
              <a:buNone/>
              <a:defRPr sz="1200">
                <a:solidFill>
                  <a:schemeClr val="bg1"/>
                </a:solidFill>
              </a:defRPr>
            </a:lvl4pPr>
            <a:lvl5pPr marL="1828800" indent="-182880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371601"/>
            <a:ext cx="3429000" cy="3810000"/>
          </a:xfrm>
        </p:spPr>
        <p:txBody>
          <a:bodyPr>
            <a:normAutofit/>
          </a:bodyPr>
          <a:lstStyle>
            <a:lvl1pPr marL="0" indent="0">
              <a:buFontTx/>
              <a:buNone/>
              <a:defRPr sz="1200" b="0">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990600" y="152400"/>
            <a:ext cx="7620000" cy="715962"/>
          </a:xfrm>
        </p:spPr>
        <p:txBody>
          <a:bodyPr/>
          <a:lstStyle/>
          <a:p>
            <a:r>
              <a:rPr lang="en-US" dirty="0" smtClean="0"/>
              <a:t>Click to edit Master title style</a:t>
            </a:r>
            <a:endParaRPr lang="en-US" dirty="0"/>
          </a:p>
        </p:txBody>
      </p:sp>
      <p:sp>
        <p:nvSpPr>
          <p:cNvPr id="5"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F77E77-7817-4EE1-9EEB-1C69B9832D0D}" type="slidenum">
              <a:rPr lang="en-US"/>
              <a:pPr>
                <a:defRPr/>
              </a:pPr>
              <a:t>‹#›</a:t>
            </a:fld>
            <a:endParaRPr lang="en-US" dirty="0"/>
          </a:p>
        </p:txBody>
      </p:sp>
      <p:sp>
        <p:nvSpPr>
          <p:cNvPr id="6" name="Footer Placeholder 9"/>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132578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752600"/>
            <a:ext cx="27432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752600"/>
            <a:ext cx="2667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752600"/>
            <a:ext cx="27432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76200"/>
            <a:ext cx="7620000" cy="715962"/>
          </a:xfrm>
        </p:spPr>
        <p:txBody>
          <a:bodyPr/>
          <a:lstStyle/>
          <a:p>
            <a:r>
              <a:rPr lang="en-US" dirty="0" smtClean="0"/>
              <a:t>Click to edit Master title style</a:t>
            </a:r>
            <a:endParaRPr lang="en-US" dirty="0"/>
          </a:p>
        </p:txBody>
      </p:sp>
      <p:sp>
        <p:nvSpPr>
          <p:cNvPr id="12" name="Footer Placeholder 2"/>
          <p:cNvSpPr>
            <a:spLocks noGrp="1"/>
          </p:cNvSpPr>
          <p:nvPr>
            <p:ph type="ftr" sz="quarter"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3" name="Slide Number Placeholder 3"/>
          <p:cNvSpPr>
            <a:spLocks noGrp="1"/>
          </p:cNvSpPr>
          <p:nvPr>
            <p:ph type="sldNum"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3807EB-644B-4D4E-BBFD-4FE8A3816136}" type="slidenum">
              <a:rPr lang="en-US"/>
              <a:pPr>
                <a:defRPr/>
              </a:pPr>
              <a:t>‹#›</a:t>
            </a:fld>
            <a:endParaRPr lang="en-US" dirty="0"/>
          </a:p>
        </p:txBody>
      </p:sp>
    </p:spTree>
    <p:extLst>
      <p:ext uri="{BB962C8B-B14F-4D97-AF65-F5344CB8AC3E}">
        <p14:creationId xmlns:p14="http://schemas.microsoft.com/office/powerpoint/2010/main" val="794222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1219200"/>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7" name="Footer Placeholder 2"/>
          <p:cNvSpPr>
            <a:spLocks noGrp="1"/>
          </p:cNvSpPr>
          <p:nvPr>
            <p:ph type="ftr"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3"/>
          <p:cNvSpPr>
            <a:spLocks noGrp="1"/>
          </p:cNvSpPr>
          <p:nvPr>
            <p:ph type="sldNum" sz="quarter" idx="17"/>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8FE359-7836-463B-9BE3-FBEACB056126}" type="slidenum">
              <a:rPr lang="en-US"/>
              <a:pPr>
                <a:defRPr/>
              </a:pPr>
              <a:t>‹#›</a:t>
            </a:fld>
            <a:endParaRPr lang="en-US" dirty="0"/>
          </a:p>
        </p:txBody>
      </p:sp>
    </p:spTree>
    <p:extLst>
      <p:ext uri="{BB962C8B-B14F-4D97-AF65-F5344CB8AC3E}">
        <p14:creationId xmlns:p14="http://schemas.microsoft.com/office/powerpoint/2010/main" val="79885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524000"/>
            <a:ext cx="3048000" cy="4297363"/>
          </a:xfrm>
        </p:spPr>
        <p:txBody>
          <a:bodyPr/>
          <a:lstStyle>
            <a:lvl1pPr marL="0" indent="0">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p:txBody>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914400"/>
            <a:ext cx="7620000" cy="457200"/>
          </a:xfrm>
        </p:spPr>
        <p:txBody>
          <a:bodyPr>
            <a:normAutofit/>
          </a:bodyPr>
          <a:lstStyle>
            <a:lvl1pPr algn="ctr">
              <a:buFontTx/>
              <a:buNone/>
              <a:defRPr sz="2000">
                <a:solidFill>
                  <a:schemeClr val="bg1">
                    <a:lumMod val="95000"/>
                  </a:schemeClr>
                </a:solidFill>
              </a:defRPr>
            </a:lvl1pPr>
          </a:lstStyle>
          <a:p>
            <a:pPr lvl="0"/>
            <a:r>
              <a:rPr lang="en-US" dirty="0" smtClean="0"/>
              <a:t>Click to edit Master text styles</a:t>
            </a:r>
          </a:p>
        </p:txBody>
      </p:sp>
      <p:sp>
        <p:nvSpPr>
          <p:cNvPr id="5" name="Slide Number Placeholder 11"/>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9A5BBB-461B-437C-A9AC-879D699BA08E}" type="slidenum">
              <a:rPr lang="en-US"/>
              <a:pPr>
                <a:defRPr/>
              </a:pPr>
              <a:t>‹#›</a:t>
            </a:fld>
            <a:endParaRPr lang="en-US" dirty="0"/>
          </a:p>
        </p:txBody>
      </p:sp>
      <p:sp>
        <p:nvSpPr>
          <p:cNvPr id="6" name="Footer Placeholder 12"/>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3470916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67000" y="33528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2667000" y="16764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667000" y="25146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667000" y="41910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667000" y="50292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762000" y="1066800"/>
            <a:ext cx="7620000" cy="457200"/>
          </a:xfrm>
        </p:spPr>
        <p:txBody>
          <a:bodyPr>
            <a:normAutofit/>
          </a:bodyPr>
          <a:lstStyle>
            <a:lvl1pPr algn="ctr">
              <a:buFontTx/>
              <a:buNone/>
              <a:defRPr sz="2400"/>
            </a:lvl1pPr>
          </a:lstStyle>
          <a:p>
            <a:pPr lvl="0"/>
            <a:r>
              <a:rPr lang="en-US" dirty="0" smtClean="0"/>
              <a:t>Click to edit Master text styles</a:t>
            </a:r>
          </a:p>
        </p:txBody>
      </p:sp>
      <p:sp>
        <p:nvSpPr>
          <p:cNvPr id="10" name="Footer Placeholder 2"/>
          <p:cNvSpPr>
            <a:spLocks noGrp="1"/>
          </p:cNvSpPr>
          <p:nvPr>
            <p:ph type="ftr"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1" name="Slide Number Placeholder 3"/>
          <p:cNvSpPr>
            <a:spLocks noGrp="1"/>
          </p:cNvSpPr>
          <p:nvPr>
            <p:ph type="sldNum" sz="quarter" idx="2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19178-1D20-4FA7-996B-97D8DBBD4C71}" type="slidenum">
              <a:rPr lang="en-US"/>
              <a:pPr>
                <a:defRPr/>
              </a:pPr>
              <a:t>‹#›</a:t>
            </a:fld>
            <a:endParaRPr lang="en-US" dirty="0"/>
          </a:p>
        </p:txBody>
      </p:sp>
    </p:spTree>
    <p:extLst>
      <p:ext uri="{BB962C8B-B14F-4D97-AF65-F5344CB8AC3E}">
        <p14:creationId xmlns:p14="http://schemas.microsoft.com/office/powerpoint/2010/main" val="1118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730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422475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654A6-8E59-40A4-AE83-B1CA2AEC69BE}"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661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654A6-8E59-40A4-AE83-B1CA2AEC69BE}"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55219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54A6-8E59-40A4-AE83-B1CA2AEC69BE}"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5167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8992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432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54A6-8E59-40A4-AE83-B1CA2AEC69BE}" type="datetimeFigureOut">
              <a:rPr lang="en-US" smtClean="0"/>
              <a:t>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D62-8243-4A3A-8155-315E629AF843}" type="slidenum">
              <a:rPr lang="en-US" smtClean="0"/>
              <a:t>‹#›</a:t>
            </a:fld>
            <a:endParaRPr lang="en-US"/>
          </a:p>
        </p:txBody>
      </p:sp>
    </p:spTree>
    <p:extLst>
      <p:ext uri="{BB962C8B-B14F-4D97-AF65-F5344CB8AC3E}">
        <p14:creationId xmlns:p14="http://schemas.microsoft.com/office/powerpoint/2010/main" val="86972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1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010400" y="7620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solidFill>
                <a:latin typeface="Palatino Linotype"/>
              </a:defRPr>
            </a:lvl1pPr>
          </a:lstStyle>
          <a:p>
            <a:pPr>
              <a:defRPr/>
            </a:pPr>
            <a:r>
              <a:rPr lang="en-US"/>
              <a:t>Copyright 2010</a:t>
            </a:r>
          </a:p>
        </p:txBody>
      </p:sp>
      <p:sp>
        <p:nvSpPr>
          <p:cNvPr id="1030" name="Text Placeholder 2"/>
          <p:cNvSpPr>
            <a:spLocks noGrp="1"/>
          </p:cNvSpPr>
          <p:nvPr>
            <p:ph type="body" idx="1"/>
          </p:nvPr>
        </p:nvSpPr>
        <p:spPr bwMode="auto">
          <a:xfrm>
            <a:off x="304800" y="1858963"/>
            <a:ext cx="7620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Palatino Linotype"/>
              </a:defRPr>
            </a:lvl1pPr>
          </a:lstStyle>
          <a:p>
            <a:pPr>
              <a:defRPr/>
            </a:pPr>
            <a:fld id="{B643868A-3ED6-494D-9EDC-A8CDAADE8304}" type="datetime1">
              <a:rPr lang="en-US"/>
              <a:pPr>
                <a:defRPr/>
              </a:pPr>
              <a:t>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solidFill>
                <a:latin typeface="Palatino Linotype"/>
              </a:defRPr>
            </a:lvl1pPr>
          </a:lstStyle>
          <a:p>
            <a:pPr>
              <a:defRPr/>
            </a:pPr>
            <a:fld id="{01C97EC9-752E-4EAC-9084-ECD4F96ABE1B}" type="slidenum">
              <a:rPr lang="en-US"/>
              <a:pPr>
                <a:defRPr/>
              </a:pPr>
              <a:t>‹#›</a:t>
            </a:fld>
            <a:endParaRPr lang="en-US" dirty="0"/>
          </a:p>
        </p:txBody>
      </p:sp>
      <p:sp>
        <p:nvSpPr>
          <p:cNvPr id="2" name="Title Placeholder 1"/>
          <p:cNvSpPr>
            <a:spLocks noGrp="1"/>
          </p:cNvSpPr>
          <p:nvPr>
            <p:ph type="title"/>
          </p:nvPr>
        </p:nvSpPr>
        <p:spPr>
          <a:xfrm>
            <a:off x="304800" y="46038"/>
            <a:ext cx="76200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2979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ln w="12700">
            <a:noFill/>
            <a:prstDash val="solid"/>
          </a:ln>
          <a:solidFill>
            <a:srgbClr val="F2F2F2"/>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p:titleStyle>
    <p:bodyStyle>
      <a:lvl1pPr algn="l" rtl="0" eaLnBrk="0" fontAlgn="base" hangingPunct="0">
        <a:spcBef>
          <a:spcPct val="20000"/>
        </a:spcBef>
        <a:spcAft>
          <a:spcPct val="0"/>
        </a:spcAft>
        <a:defRPr sz="2000" kern="1200">
          <a:solidFill>
            <a:srgbClr val="55A839"/>
          </a:solidFill>
          <a:latin typeface="+mn-lt"/>
          <a:ea typeface="+mn-ea"/>
          <a:cs typeface="+mn-cs"/>
        </a:defRPr>
      </a:lvl1pPr>
      <a:lvl2pPr algn="l" rtl="0" eaLnBrk="0" fontAlgn="base" hangingPunct="0">
        <a:spcBef>
          <a:spcPct val="20000"/>
        </a:spcBef>
        <a:spcAft>
          <a:spcPct val="0"/>
        </a:spcAft>
        <a:defRPr sz="2000" kern="1200">
          <a:solidFill>
            <a:srgbClr val="55A839"/>
          </a:solidFill>
          <a:latin typeface="+mn-lt"/>
          <a:ea typeface="+mn-ea"/>
          <a:cs typeface="+mn-cs"/>
        </a:defRPr>
      </a:lvl2pPr>
      <a:lvl3pPr algn="l" rtl="0" eaLnBrk="0" fontAlgn="base" hangingPunct="0">
        <a:spcBef>
          <a:spcPct val="20000"/>
        </a:spcBef>
        <a:spcAft>
          <a:spcPct val="0"/>
        </a:spcAft>
        <a:defRPr sz="2000" kern="1200">
          <a:solidFill>
            <a:srgbClr val="55A839"/>
          </a:solidFill>
          <a:latin typeface="+mn-lt"/>
          <a:ea typeface="+mn-ea"/>
          <a:cs typeface="+mn-cs"/>
        </a:defRPr>
      </a:lvl3pPr>
      <a:lvl4pPr algn="l" rtl="0" eaLnBrk="0" fontAlgn="base" hangingPunct="0">
        <a:spcBef>
          <a:spcPct val="20000"/>
        </a:spcBef>
        <a:spcAft>
          <a:spcPct val="0"/>
        </a:spcAft>
        <a:defRPr sz="2000" kern="1200">
          <a:solidFill>
            <a:srgbClr val="55A839"/>
          </a:solidFill>
          <a:latin typeface="+mn-lt"/>
          <a:ea typeface="+mn-ea"/>
          <a:cs typeface="+mn-cs"/>
        </a:defRPr>
      </a:lvl4pPr>
      <a:lvl5pPr algn="l" rtl="0" eaLnBrk="0" fontAlgn="base" hangingPunct="0">
        <a:spcBef>
          <a:spcPct val="20000"/>
        </a:spcBef>
        <a:spcAft>
          <a:spcPct val="0"/>
        </a:spcAft>
        <a:defRPr sz="2000" kern="1200">
          <a:solidFill>
            <a:srgbClr val="55A8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24.gif"/><Relationship Id="rId7" Type="http://schemas.openxmlformats.org/officeDocument/2006/relationships/image" Target="../media/image8.jp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gif"/><Relationship Id="rId2" Type="http://schemas.openxmlformats.org/officeDocument/2006/relationships/tags" Target="../tags/tag3.xml"/><Relationship Id="rId16" Type="http://schemas.openxmlformats.org/officeDocument/2006/relationships/image" Target="../media/image19.gif"/><Relationship Id="rId20" Type="http://schemas.openxmlformats.org/officeDocument/2006/relationships/image" Target="../media/image23.gif"/><Relationship Id="rId29" Type="http://schemas.openxmlformats.org/officeDocument/2006/relationships/slide" Target="slide6.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slideLayout" Target="../slideLayouts/slideLayout1.xml"/><Relationship Id="rId15" Type="http://schemas.openxmlformats.org/officeDocument/2006/relationships/image" Target="../media/image18.gif"/><Relationship Id="rId23" Type="http://schemas.openxmlformats.org/officeDocument/2006/relationships/image" Target="../media/image26.gif"/><Relationship Id="rId28"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gif"/><Relationship Id="rId4" Type="http://schemas.openxmlformats.org/officeDocument/2006/relationships/audio" Target="../media/media1.mp3"/><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slide" Target="slide4.xml"/><Relationship Id="rId30" Type="http://schemas.openxmlformats.org/officeDocument/2006/relationships/image" Target="../media/image30.gif"/></Relationships>
</file>

<file path=ppt/slides/_rels/slide4.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35.jpe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38.jpeg"/><Relationship Id="rId47" Type="http://schemas.openxmlformats.org/officeDocument/2006/relationships/image" Target="../media/image43.JPG"/><Relationship Id="rId50" Type="http://schemas.openxmlformats.org/officeDocument/2006/relationships/image" Target="../media/image46.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42.JPG"/><Relationship Id="rId2" Type="http://schemas.openxmlformats.org/officeDocument/2006/relationships/tags" Target="../tags/tag5.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37.JPG"/><Relationship Id="rId54" Type="http://schemas.openxmlformats.org/officeDocument/2006/relationships/slide" Target="slide3.xml"/><Relationship Id="rId1" Type="http://schemas.openxmlformats.org/officeDocument/2006/relationships/tags" Target="../tags/tag4.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4.jpeg"/><Relationship Id="rId40" Type="http://schemas.openxmlformats.org/officeDocument/2006/relationships/image" Target="../media/image36.jpeg"/><Relationship Id="rId45" Type="http://schemas.openxmlformats.org/officeDocument/2006/relationships/image" Target="../media/image41.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45.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40.JPG"/><Relationship Id="rId52" Type="http://schemas.openxmlformats.org/officeDocument/2006/relationships/image" Target="../media/image48.jpe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2.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39.JPG"/><Relationship Id="rId48" Type="http://schemas.openxmlformats.org/officeDocument/2006/relationships/image" Target="../media/image44.JPG"/><Relationship Id="rId8" Type="http://schemas.openxmlformats.org/officeDocument/2006/relationships/audio" Target="../media/media1.mp3"/><Relationship Id="rId51" Type="http://schemas.openxmlformats.org/officeDocument/2006/relationships/image" Target="../media/image47.jpeg"/><Relationship Id="rId3" Type="http://schemas.microsoft.com/office/2007/relationships/media" Target="../media/media2.mp3"/></Relationships>
</file>

<file path=ppt/slides/_rels/slide5.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51.jpe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54.JPG"/><Relationship Id="rId47" Type="http://schemas.openxmlformats.org/officeDocument/2006/relationships/image" Target="../media/image59.jpeg"/><Relationship Id="rId50" Type="http://schemas.openxmlformats.org/officeDocument/2006/relationships/image" Target="../media/image62.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58.jpeg"/><Relationship Id="rId2" Type="http://schemas.openxmlformats.org/officeDocument/2006/relationships/tags" Target="../tags/tag7.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53.JPG"/><Relationship Id="rId54" Type="http://schemas.openxmlformats.org/officeDocument/2006/relationships/slide" Target="slide3.xml"/><Relationship Id="rId1" Type="http://schemas.openxmlformats.org/officeDocument/2006/relationships/tags" Target="../tags/tag6.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50.jpeg"/><Relationship Id="rId40" Type="http://schemas.openxmlformats.org/officeDocument/2006/relationships/image" Target="../media/image52.jpeg"/><Relationship Id="rId45" Type="http://schemas.openxmlformats.org/officeDocument/2006/relationships/image" Target="../media/image57.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61.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56.JPG"/><Relationship Id="rId52" Type="http://schemas.openxmlformats.org/officeDocument/2006/relationships/image" Target="../media/image64.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3.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55.JPG"/><Relationship Id="rId48" Type="http://schemas.openxmlformats.org/officeDocument/2006/relationships/image" Target="../media/image60.JPG"/><Relationship Id="rId8" Type="http://schemas.openxmlformats.org/officeDocument/2006/relationships/audio" Target="../media/media1.mp3"/><Relationship Id="rId51" Type="http://schemas.openxmlformats.org/officeDocument/2006/relationships/image" Target="../media/image63.jpeg"/><Relationship Id="rId3" Type="http://schemas.microsoft.com/office/2007/relationships/media" Target="../media/media2.mp3"/></Relationships>
</file>

<file path=ppt/slides/_rels/slide6.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66.jpe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69.JPG"/><Relationship Id="rId47" Type="http://schemas.openxmlformats.org/officeDocument/2006/relationships/image" Target="../media/image74.JPG"/><Relationship Id="rId50" Type="http://schemas.openxmlformats.org/officeDocument/2006/relationships/image" Target="../media/image77.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73.jpeg"/><Relationship Id="rId2" Type="http://schemas.openxmlformats.org/officeDocument/2006/relationships/tags" Target="../tags/tag9.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68.jpeg"/><Relationship Id="rId54" Type="http://schemas.openxmlformats.org/officeDocument/2006/relationships/slide" Target="slide3.xml"/><Relationship Id="rId1" Type="http://schemas.openxmlformats.org/officeDocument/2006/relationships/tags" Target="../tags/tag8.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65.jpeg"/><Relationship Id="rId40" Type="http://schemas.openxmlformats.org/officeDocument/2006/relationships/image" Target="../media/image67.jpeg"/><Relationship Id="rId45" Type="http://schemas.openxmlformats.org/officeDocument/2006/relationships/image" Target="../media/image72.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76.jpe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71.JPG"/><Relationship Id="rId52" Type="http://schemas.openxmlformats.org/officeDocument/2006/relationships/image" Target="../media/image79.jpe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4.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70.JPG"/><Relationship Id="rId48" Type="http://schemas.openxmlformats.org/officeDocument/2006/relationships/image" Target="../media/image75.jpeg"/><Relationship Id="rId8" Type="http://schemas.openxmlformats.org/officeDocument/2006/relationships/audio" Target="../media/media1.mp3"/><Relationship Id="rId51" Type="http://schemas.openxmlformats.org/officeDocument/2006/relationships/image" Target="../media/image78.jpeg"/><Relationship Id="rId3" Type="http://schemas.microsoft.com/office/2007/relationships/media" Target="../media/media2.mp3"/></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MAP-TESTING-READING-QUIZZES-COMPLETE-RIT-PACKAGE-ALL-RIT-BANDS-INCLUDED-2276905" TargetMode="External"/><Relationship Id="rId3" Type="http://schemas.openxmlformats.org/officeDocument/2006/relationships/image" Target="../media/image9.png"/><Relationship Id="rId7" Type="http://schemas.openxmlformats.org/officeDocument/2006/relationships/hyperlink" Target="https://www.pinterest.com/MyPersonalPath/"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facebook.com/mypaths?ref=aymt_homepage_panel" TargetMode="External"/><Relationship Id="rId11" Type="http://schemas.openxmlformats.org/officeDocument/2006/relationships/hyperlink" Target="https://www.teacherspayteachers.com/Product/MAP-TEST-READING-VOCABULARY-GAME-Real-Bingo-ALL-RIT-BANDS-141-260-2297509" TargetMode="External"/><Relationship Id="rId5" Type="http://schemas.openxmlformats.org/officeDocument/2006/relationships/hyperlink" Target="http://mypathsengagedlearning.blogspot.com/" TargetMode="External"/><Relationship Id="rId10" Type="http://schemas.openxmlformats.org/officeDocument/2006/relationships/hyperlink" Target="https://www.teacherspayteachers.com/Product/MAP-TEST-READING-VOCABULARY-GAME-BUNDLE-Road-Trip-ALL-RIT-BANDS-141-260-2315730" TargetMode="External"/><Relationship Id="rId4" Type="http://schemas.openxmlformats.org/officeDocument/2006/relationships/hyperlink" Target="mailto:mypersonalpaths@gmail.com" TargetMode="External"/><Relationship Id="rId9" Type="http://schemas.openxmlformats.org/officeDocument/2006/relationships/hyperlink" Target="https://www.teacherspayteachers.com/Product/MAP-TEST-READING-VOCABULARY-GAME-Professor-Labcoat-ALL-RIT-BANDS-141-260-231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737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Copyright 2010</a:t>
            </a:r>
          </a:p>
        </p:txBody>
      </p:sp>
      <p:sp>
        <p:nvSpPr>
          <p:cNvPr id="737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B7A88-6CF3-40C5-8BF9-3F5D23CCA276}" type="slidenum">
              <a:rPr lang="en-US" altLang="en-US" smtClean="0">
                <a:solidFill>
                  <a:srgbClr val="FFFFFF"/>
                </a:solidFill>
              </a:rPr>
              <a:pPr/>
              <a:t>1</a:t>
            </a:fld>
            <a:endParaRPr lang="en-US" altLang="en-US" smtClean="0">
              <a:solidFill>
                <a:srgbClr val="FFFFFF"/>
              </a:solidFill>
            </a:endParaRPr>
          </a:p>
        </p:txBody>
      </p:sp>
      <p:sp>
        <p:nvSpPr>
          <p:cNvPr id="10" name="Title 1"/>
          <p:cNvSpPr txBox="1">
            <a:spLocks/>
          </p:cNvSpPr>
          <p:nvPr/>
        </p:nvSpPr>
        <p:spPr>
          <a:xfrm>
            <a:off x="479425" y="585788"/>
            <a:ext cx="7886700" cy="51911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ysClr val="windowText" lastClr="000000"/>
                </a:solidFill>
                <a:latin typeface="Calibri"/>
              </a:rPr>
              <a:t>Product Purpose:</a:t>
            </a:r>
            <a:endParaRPr lang="en-US" dirty="0">
              <a:solidFill>
                <a:sysClr val="windowText" lastClr="000000"/>
              </a:solidFill>
              <a:latin typeface="Calibri"/>
            </a:endParaRPr>
          </a:p>
        </p:txBody>
      </p:sp>
      <p:sp>
        <p:nvSpPr>
          <p:cNvPr id="73734" name="TextBox 10"/>
          <p:cNvSpPr txBox="1">
            <a:spLocks noChangeArrowheads="1"/>
          </p:cNvSpPr>
          <p:nvPr/>
        </p:nvSpPr>
        <p:spPr bwMode="auto">
          <a:xfrm>
            <a:off x="606425" y="1104900"/>
            <a:ext cx="79311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Arial Black" panose="020B0A04020102020204" pitchFamily="34" charset="0"/>
              </a:rPr>
              <a:t>Having a challenge getting students to understand </a:t>
            </a:r>
            <a:r>
              <a:rPr lang="en-US" altLang="en-US" dirty="0" smtClean="0">
                <a:solidFill>
                  <a:srgbClr val="000000"/>
                </a:solidFill>
                <a:latin typeface="Arial Black" panose="020B0A04020102020204" pitchFamily="34" charset="0"/>
              </a:rPr>
              <a:t>MAP </a:t>
            </a:r>
            <a:r>
              <a:rPr lang="en-US" altLang="en-US" dirty="0">
                <a:solidFill>
                  <a:srgbClr val="000000"/>
                </a:solidFill>
                <a:latin typeface="Arial Black" panose="020B0A04020102020204" pitchFamily="34" charset="0"/>
              </a:rPr>
              <a:t>and Common Core vocabulary?  This game WILL help your students succeed!  Words from the NWEA </a:t>
            </a:r>
            <a:r>
              <a:rPr lang="en-US" altLang="en-US" dirty="0" smtClean="0">
                <a:solidFill>
                  <a:srgbClr val="000000"/>
                </a:solidFill>
                <a:latin typeface="Arial Black" panose="020B0A04020102020204" pitchFamily="34" charset="0"/>
              </a:rPr>
              <a:t>MAP </a:t>
            </a:r>
            <a:r>
              <a:rPr lang="en-US" altLang="en-US" dirty="0">
                <a:solidFill>
                  <a:srgbClr val="000000"/>
                </a:solidFill>
                <a:latin typeface="Arial Black" panose="020B0A04020102020204" pitchFamily="34" charset="0"/>
              </a:rPr>
              <a:t>site </a:t>
            </a:r>
            <a:r>
              <a:rPr lang="en-US" altLang="en-US" dirty="0" smtClean="0">
                <a:solidFill>
                  <a:srgbClr val="000000"/>
                </a:solidFill>
                <a:latin typeface="Arial Black" panose="020B0A04020102020204" pitchFamily="34" charset="0"/>
              </a:rPr>
              <a:t>were placed </a:t>
            </a:r>
            <a:r>
              <a:rPr lang="en-US" altLang="en-US" dirty="0">
                <a:solidFill>
                  <a:srgbClr val="000000"/>
                </a:solidFill>
                <a:latin typeface="Arial Black" panose="020B0A04020102020204" pitchFamily="34" charset="0"/>
              </a:rPr>
              <a:t>in the specific RIT bands/Grade </a:t>
            </a:r>
            <a:r>
              <a:rPr lang="en-US" altLang="en-US" dirty="0" smtClean="0">
                <a:solidFill>
                  <a:srgbClr val="000000"/>
                </a:solidFill>
                <a:latin typeface="Arial Black" panose="020B0A04020102020204" pitchFamily="34" charset="0"/>
              </a:rPr>
              <a:t>Levels </a:t>
            </a:r>
            <a:r>
              <a:rPr lang="en-US" altLang="en-US" dirty="0">
                <a:solidFill>
                  <a:srgbClr val="000000"/>
                </a:solidFill>
                <a:latin typeface="Arial Black" panose="020B0A04020102020204" pitchFamily="34" charset="0"/>
              </a:rPr>
              <a:t>associated with </a:t>
            </a:r>
            <a:r>
              <a:rPr lang="en-US" altLang="en-US" dirty="0" smtClean="0">
                <a:solidFill>
                  <a:srgbClr val="000000"/>
                </a:solidFill>
                <a:latin typeface="Arial Black" panose="020B0A04020102020204" pitchFamily="34" charset="0"/>
              </a:rPr>
              <a:t>MAP.  </a:t>
            </a:r>
            <a:endParaRPr lang="en-US" altLang="en-US" dirty="0">
              <a:solidFill>
                <a:srgbClr val="000000"/>
              </a:solidFill>
              <a:latin typeface="Arial Black" panose="020B0A04020102020204" pitchFamily="34" charset="0"/>
            </a:endParaRP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game is a great overview of all NWEA </a:t>
            </a:r>
            <a:r>
              <a:rPr lang="en-US" altLang="en-US" dirty="0" smtClean="0">
                <a:solidFill>
                  <a:srgbClr val="000000"/>
                </a:solidFill>
                <a:latin typeface="Arial Black" panose="020B0A04020102020204" pitchFamily="34" charset="0"/>
              </a:rPr>
              <a:t>MAP </a:t>
            </a:r>
            <a:r>
              <a:rPr lang="en-US" altLang="en-US" dirty="0">
                <a:solidFill>
                  <a:srgbClr val="000000"/>
                </a:solidFill>
                <a:latin typeface="Arial Black" panose="020B0A04020102020204" pitchFamily="34" charset="0"/>
              </a:rPr>
              <a:t>vocabulary in the </a:t>
            </a:r>
            <a:r>
              <a:rPr lang="en-US" altLang="en-US" dirty="0" smtClean="0">
                <a:solidFill>
                  <a:srgbClr val="000000"/>
                </a:solidFill>
                <a:latin typeface="Arial Black" panose="020B0A04020102020204" pitchFamily="34" charset="0"/>
              </a:rPr>
              <a:t>141-170 </a:t>
            </a:r>
            <a:r>
              <a:rPr lang="en-US" altLang="en-US" dirty="0">
                <a:solidFill>
                  <a:srgbClr val="000000"/>
                </a:solidFill>
                <a:latin typeface="Arial Black" panose="020B0A04020102020204" pitchFamily="34" charset="0"/>
              </a:rPr>
              <a:t>RIT band.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smtClean="0">
                <a:solidFill>
                  <a:srgbClr val="000000"/>
                </a:solidFill>
                <a:latin typeface="Arial Black" panose="020B0A04020102020204" pitchFamily="34" charset="0"/>
              </a:rPr>
              <a:t>This product includes the “Student Self-Assessment” </a:t>
            </a:r>
            <a:r>
              <a:rPr lang="en-US" altLang="en-US" dirty="0">
                <a:solidFill>
                  <a:srgbClr val="000000"/>
                </a:solidFill>
                <a:latin typeface="Arial Black" panose="020B0A04020102020204" pitchFamily="34" charset="0"/>
              </a:rPr>
              <a:t>sheet </a:t>
            </a:r>
            <a:r>
              <a:rPr lang="en-US" altLang="en-US" dirty="0" smtClean="0">
                <a:solidFill>
                  <a:srgbClr val="000000"/>
                </a:solidFill>
                <a:latin typeface="Arial Black" panose="020B0A04020102020204" pitchFamily="34" charset="0"/>
              </a:rPr>
              <a:t>where students can assess </a:t>
            </a:r>
            <a:r>
              <a:rPr lang="en-US" altLang="en-US" dirty="0">
                <a:solidFill>
                  <a:srgbClr val="000000"/>
                </a:solidFill>
                <a:latin typeface="Arial Black" panose="020B0A04020102020204" pitchFamily="34" charset="0"/>
              </a:rPr>
              <a:t>their learning with each word while they </a:t>
            </a:r>
            <a:r>
              <a:rPr lang="en-US" altLang="en-US" dirty="0" smtClean="0">
                <a:solidFill>
                  <a:srgbClr val="000000"/>
                </a:solidFill>
                <a:latin typeface="Arial Black" panose="020B0A04020102020204" pitchFamily="34" charset="0"/>
              </a:rPr>
              <a:t>go on their adventure</a:t>
            </a:r>
            <a:r>
              <a:rPr lang="en-US" altLang="en-US" dirty="0" smtClean="0">
                <a:solidFill>
                  <a:srgbClr val="000000"/>
                </a:solidFill>
                <a:latin typeface="Arial Black" panose="020B0A04020102020204" pitchFamily="34" charset="0"/>
              </a:rPr>
              <a:t>!</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smtClean="0">
                <a:solidFill>
                  <a:srgbClr val="000000"/>
                </a:solidFill>
                <a:latin typeface="Arial Black" panose="020B0A04020102020204" pitchFamily="34" charset="0"/>
              </a:rPr>
              <a:t>Othe</a:t>
            </a:r>
            <a:r>
              <a:rPr lang="en-US" altLang="en-US" dirty="0" smtClean="0">
                <a:solidFill>
                  <a:srgbClr val="000000"/>
                </a:solidFill>
                <a:latin typeface="Arial Black" panose="020B0A04020102020204" pitchFamily="34" charset="0"/>
              </a:rPr>
              <a:t>r RIT bands’ “Student Self-Assessment” sheets are included because some games include preview words for the next RIT band.</a:t>
            </a:r>
            <a:endParaRPr lang="en-US" altLang="en-US" dirty="0">
              <a:solidFill>
                <a:srgbClr val="000000"/>
              </a:solidFill>
              <a:latin typeface="Arial Black" panose="020B0A04020102020204" pitchFamily="34" charset="0"/>
            </a:endParaRPr>
          </a:p>
          <a:p>
            <a:pPr fontAlgn="base">
              <a:spcBef>
                <a:spcPct val="0"/>
              </a:spcBef>
              <a:spcAft>
                <a:spcPct val="0"/>
              </a:spcAft>
            </a:pPr>
            <a:endParaRPr lang="en-US" altLang="en-US" dirty="0">
              <a:solidFill>
                <a:srgbClr val="000000"/>
              </a:solidFill>
              <a:latin typeface="Calibri" panose="020F0502020204030204" pitchFamily="34" charset="0"/>
            </a:endParaRPr>
          </a:p>
        </p:txBody>
      </p:sp>
      <p:pic>
        <p:nvPicPr>
          <p:cNvPr id="13" name="Picture 12">
            <a:hlinkClick r:id="rId3" action="ppaction://hlinksldjump"/>
          </p:cNvPr>
          <p:cNvPicPr>
            <a:picLocks noChangeAspect="1"/>
          </p:cNvPicPr>
          <p:nvPr/>
        </p:nvPicPr>
        <p:blipFill>
          <a:blip r:embed="rId4"/>
          <a:stretch>
            <a:fillRect/>
          </a:stretch>
        </p:blipFill>
        <p:spPr>
          <a:xfrm>
            <a:off x="4422098" y="5104624"/>
            <a:ext cx="3129412" cy="1865918"/>
          </a:xfrm>
          <a:prstGeom prst="rect">
            <a:avLst/>
          </a:prstGeom>
          <a:ln>
            <a:noFill/>
          </a:ln>
          <a:effectLst>
            <a:softEdge rad="112500"/>
          </a:effectLst>
        </p:spPr>
      </p:pic>
      <p:sp>
        <p:nvSpPr>
          <p:cNvPr id="14" name="Right Arrow 13"/>
          <p:cNvSpPr/>
          <p:nvPr/>
        </p:nvSpPr>
        <p:spPr>
          <a:xfrm>
            <a:off x="2719388" y="5791200"/>
            <a:ext cx="16764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spTree>
    <p:extLst>
      <p:ext uri="{BB962C8B-B14F-4D97-AF65-F5344CB8AC3E}">
        <p14:creationId xmlns:p14="http://schemas.microsoft.com/office/powerpoint/2010/main" val="1120246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2" name="Rectangle 1"/>
          <p:cNvSpPr/>
          <p:nvPr/>
        </p:nvSpPr>
        <p:spPr>
          <a:xfrm>
            <a:off x="2748935" y="169099"/>
            <a:ext cx="3336363" cy="461665"/>
          </a:xfrm>
          <a:prstGeom prst="rect">
            <a:avLst/>
          </a:prstGeom>
        </p:spPr>
        <p:txBody>
          <a:bodyPr wrap="none">
            <a:spAutoFit/>
          </a:bodyPr>
          <a:lstStyle/>
          <a:p>
            <a:r>
              <a:rPr lang="en-US" sz="2400" b="1" dirty="0">
                <a:solidFill>
                  <a:prstClr val="black"/>
                </a:solidFill>
              </a:rPr>
              <a:t>The Point Of The Game!!</a:t>
            </a:r>
          </a:p>
        </p:txBody>
      </p:sp>
      <p:sp>
        <p:nvSpPr>
          <p:cNvPr id="3" name="Rectangle 2"/>
          <p:cNvSpPr/>
          <p:nvPr/>
        </p:nvSpPr>
        <p:spPr>
          <a:xfrm>
            <a:off x="-16560" y="604995"/>
            <a:ext cx="9144000" cy="6463308"/>
          </a:xfrm>
          <a:prstGeom prst="rect">
            <a:avLst/>
          </a:prstGeom>
        </p:spPr>
        <p:txBody>
          <a:bodyPr wrap="square">
            <a:spAutoFit/>
          </a:bodyPr>
          <a:lstStyle/>
          <a:p>
            <a:r>
              <a:rPr lang="en-US" dirty="0">
                <a:solidFill>
                  <a:prstClr val="black"/>
                </a:solidFill>
              </a:rPr>
              <a:t>In this game you will </a:t>
            </a:r>
            <a:r>
              <a:rPr lang="en-US" dirty="0" smtClean="0">
                <a:solidFill>
                  <a:prstClr val="black"/>
                </a:solidFill>
              </a:rPr>
              <a:t>go on a underwater adventure as they investigate underwater life while trying to learn the critical vocabulary found in NWEA MAP RIT 141-170 and the Common Core.  There are three games, with fifteen words in each games.  This game can be paired with “NWEA MAP RIT 141-170  Student Tracking” sheet to allow students to self-assess and the teacher to progress monitor.  Student click on a underwater species and a question floats in on the screen.  Their goal is to click on the correct answer!  Students can click on the floating turtle      in the “My Progress” section to go to the selection page.</a:t>
            </a:r>
          </a:p>
          <a:p>
            <a:endParaRPr lang="en-US" dirty="0">
              <a:solidFill>
                <a:prstClr val="black"/>
              </a:solidFill>
            </a:endParaRPr>
          </a:p>
          <a:p>
            <a:r>
              <a:rPr lang="en-US" dirty="0" smtClean="0">
                <a:solidFill>
                  <a:prstClr val="black"/>
                </a:solidFill>
              </a:rPr>
              <a:t>ALL NEW STUDENT WORD TRACKING FEATURE!!</a:t>
            </a:r>
          </a:p>
          <a:p>
            <a:r>
              <a:rPr lang="en-US" dirty="0" smtClean="0">
                <a:solidFill>
                  <a:prstClr val="black"/>
                </a:solidFill>
              </a:rPr>
              <a:t>When a student click on a word, the word appears under the “my progress” section as either being correct, or incorrect. </a:t>
            </a:r>
            <a:r>
              <a:rPr lang="en-US" dirty="0">
                <a:solidFill>
                  <a:prstClr val="black"/>
                </a:solidFill>
              </a:rPr>
              <a:t>Knowing how critical it is to understand what students know, this new feature allows both the teacher and the student to progress </a:t>
            </a:r>
            <a:r>
              <a:rPr lang="en-US" dirty="0" smtClean="0">
                <a:solidFill>
                  <a:prstClr val="black"/>
                </a:solidFill>
              </a:rPr>
              <a:t>monitor!  When accompanied with “NWEA MAP RIT 141-170 Student Tracking” sheet, both the teacher and  student can set goals. </a:t>
            </a:r>
          </a:p>
          <a:p>
            <a:endParaRPr lang="en-US" dirty="0">
              <a:solidFill>
                <a:prstClr val="black"/>
              </a:solidFill>
            </a:endParaRPr>
          </a:p>
          <a:p>
            <a:r>
              <a:rPr lang="en-US" dirty="0" smtClean="0">
                <a:solidFill>
                  <a:prstClr val="black"/>
                </a:solidFill>
              </a:rPr>
              <a:t>NWEA MAP RIT 141-170 Student Tracking Sheet Now Included!</a:t>
            </a:r>
          </a:p>
          <a:p>
            <a:endParaRPr lang="en-US" dirty="0">
              <a:solidFill>
                <a:prstClr val="black"/>
              </a:solidFill>
            </a:endParaRPr>
          </a:p>
          <a:p>
            <a:r>
              <a:rPr lang="en-US" dirty="0" smtClean="0">
                <a:solidFill>
                  <a:prstClr val="black"/>
                </a:solidFill>
              </a:rPr>
              <a:t>To unlock the treasure chest, students simply click on the cage and a difficult question appears.  If they get the question correct, the cage moves up and off the screen, and the chest is left opening and closing.  This adds more excitement to the game.</a:t>
            </a:r>
          </a:p>
          <a:p>
            <a:endParaRPr lang="en-US" dirty="0" smtClean="0">
              <a:solidFill>
                <a:prstClr val="black"/>
              </a:solidFill>
            </a:endParaRPr>
          </a:p>
          <a:p>
            <a:r>
              <a:rPr lang="en-US" dirty="0" smtClean="0">
                <a:solidFill>
                  <a:prstClr val="black"/>
                </a:solidFill>
              </a:rPr>
              <a:t>MATERIALS</a:t>
            </a:r>
            <a:r>
              <a:rPr lang="en-US" dirty="0">
                <a:solidFill>
                  <a:prstClr val="black"/>
                </a:solidFill>
              </a:rPr>
              <a:t>:   *</a:t>
            </a:r>
            <a:r>
              <a:rPr lang="en-US" dirty="0" smtClean="0">
                <a:solidFill>
                  <a:prstClr val="black"/>
                </a:solidFill>
              </a:rPr>
              <a:t>Computers 	and/or</a:t>
            </a:r>
            <a:r>
              <a:rPr lang="en-US" dirty="0">
                <a:solidFill>
                  <a:prstClr val="black"/>
                </a:solidFill>
              </a:rPr>
              <a:t>	</a:t>
            </a:r>
            <a:r>
              <a:rPr lang="en-US" dirty="0" smtClean="0">
                <a:solidFill>
                  <a:prstClr val="black"/>
                </a:solidFill>
              </a:rPr>
              <a:t>*Classroom computer and Interactive Whiteboard</a:t>
            </a:r>
            <a:r>
              <a:rPr lang="en-US" dirty="0">
                <a:solidFill>
                  <a:prstClr val="black"/>
                </a:solidFill>
              </a:rPr>
              <a:t>	</a:t>
            </a:r>
          </a:p>
        </p:txBody>
      </p:sp>
      <p:pic>
        <p:nvPicPr>
          <p:cNvPr id="5" name="Picture 4">
            <a:hlinkClick r:id="rId3" action="ppaction://hlinksldjump"/>
          </p:cNvPr>
          <p:cNvPicPr>
            <a:picLocks noChangeAspect="1"/>
          </p:cNvPicPr>
          <p:nvPr/>
        </p:nvPicPr>
        <p:blipFill>
          <a:blip r:embed="rId4"/>
          <a:stretch>
            <a:fillRect/>
          </a:stretch>
        </p:blipFill>
        <p:spPr>
          <a:xfrm>
            <a:off x="7814948" y="41566"/>
            <a:ext cx="1111406" cy="66267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6302944" y="169099"/>
            <a:ext cx="1512004" cy="40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pic>
        <p:nvPicPr>
          <p:cNvPr id="7" name="Picture 6">
            <a:hlinkClick r:id="rId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61" y="1926678"/>
            <a:ext cx="476622" cy="496482"/>
          </a:xfrm>
          <a:prstGeom prst="rect">
            <a:avLst/>
          </a:prstGeom>
        </p:spPr>
      </p:pic>
    </p:spTree>
    <p:extLst>
      <p:ext uri="{BB962C8B-B14F-4D97-AF65-F5344CB8AC3E}">
        <p14:creationId xmlns:p14="http://schemas.microsoft.com/office/powerpoint/2010/main" val="142893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333120" y="3563029"/>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pic>
        <p:nvPicPr>
          <p:cNvPr id="24" name="Underwat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5099563" y="6989386"/>
            <a:ext cx="609600" cy="609600"/>
          </a:xfrm>
          <a:prstGeom prst="rect">
            <a:avLst/>
          </a:prstGeom>
        </p:spPr>
      </p:pic>
      <p:sp>
        <p:nvSpPr>
          <p:cNvPr id="3" name="Rounded Rectangle 2">
            <a:hlinkClick r:id="rId27" action="ppaction://hlinksldjump"/>
          </p:cNvPr>
          <p:cNvSpPr/>
          <p:nvPr/>
        </p:nvSpPr>
        <p:spPr>
          <a:xfrm>
            <a:off x="267675" y="1445576"/>
            <a:ext cx="2651781" cy="5189883"/>
          </a:xfrm>
          <a:prstGeom prst="roundRect">
            <a:avLst/>
          </a:prstGeom>
          <a:solidFill>
            <a:srgbClr val="00B0F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latin typeface="Arial" panose="020B0604020202020204" pitchFamily="34" charset="0"/>
              <a:cs typeface="Arial" panose="020B0604020202020204" pitchFamily="34" charset="0"/>
            </a:endParaRPr>
          </a:p>
          <a:p>
            <a:pPr algn="ctr"/>
            <a:r>
              <a:rPr lang="en-US" b="1" u="sng" dirty="0" smtClean="0">
                <a:latin typeface="Arial" panose="020B0604020202020204" pitchFamily="34" charset="0"/>
                <a:cs typeface="Arial" panose="020B0604020202020204" pitchFamily="34" charset="0"/>
              </a:rPr>
              <a:t>ADVENTURE 1:</a:t>
            </a:r>
          </a:p>
          <a:p>
            <a:pPr algn="ctr"/>
            <a:r>
              <a:rPr lang="en-US" sz="1200" b="1" dirty="0" smtClean="0">
                <a:solidFill>
                  <a:srgbClr val="FFFF00"/>
                </a:solidFill>
                <a:latin typeface="Arial" panose="020B0604020202020204" pitchFamily="34" charset="0"/>
                <a:cs typeface="Arial" panose="020B0604020202020204" pitchFamily="34" charset="0"/>
              </a:rPr>
              <a:t>RIT 141-170</a:t>
            </a:r>
          </a:p>
          <a:p>
            <a:pPr algn="ctr"/>
            <a:r>
              <a:rPr lang="en-US" b="1" dirty="0" smtClean="0">
                <a:latin typeface="Arial" panose="020B0604020202020204" pitchFamily="34" charset="0"/>
                <a:cs typeface="Arial" panose="020B0604020202020204" pitchFamily="34" charset="0"/>
              </a:rPr>
              <a:t>Beginning Sound</a:t>
            </a:r>
          </a:p>
          <a:p>
            <a:pPr algn="ctr"/>
            <a:r>
              <a:rPr lang="en-US" b="1" dirty="0" smtClean="0">
                <a:latin typeface="Arial" panose="020B0604020202020204" pitchFamily="34" charset="0"/>
                <a:cs typeface="Arial" panose="020B0604020202020204" pitchFamily="34" charset="0"/>
              </a:rPr>
              <a:t>Letter</a:t>
            </a:r>
          </a:p>
          <a:p>
            <a:pPr algn="ctr"/>
            <a:r>
              <a:rPr lang="en-US" b="1" dirty="0" smtClean="0">
                <a:latin typeface="Arial" panose="020B0604020202020204" pitchFamily="34" charset="0"/>
                <a:cs typeface="Arial" panose="020B0604020202020204" pitchFamily="34" charset="0"/>
              </a:rPr>
              <a:t>Narrative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ABC Order</a:t>
            </a:r>
          </a:p>
          <a:p>
            <a:pPr algn="ctr"/>
            <a:r>
              <a:rPr lang="en-US" b="1" dirty="0" smtClean="0">
                <a:latin typeface="Arial" panose="020B0604020202020204" pitchFamily="34" charset="0"/>
                <a:cs typeface="Arial" panose="020B0604020202020204" pitchFamily="34" charset="0"/>
              </a:rPr>
              <a:t>Book</a:t>
            </a:r>
          </a:p>
          <a:p>
            <a:pPr algn="ctr"/>
            <a:r>
              <a:rPr lang="en-US" b="1" dirty="0" smtClean="0">
                <a:latin typeface="Arial" panose="020B0604020202020204" pitchFamily="34" charset="0"/>
                <a:cs typeface="Arial" panose="020B0604020202020204" pitchFamily="34" charset="0"/>
              </a:rPr>
              <a:t>Ending Sound</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Paragraph</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Prefix</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Report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Rhyme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Riddle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Sentence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Classify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Story</a:t>
            </a:r>
          </a:p>
          <a:p>
            <a:pPr algn="ctr"/>
            <a:r>
              <a:rPr lang="en-US" sz="1200" b="1" dirty="0" smtClean="0">
                <a:solidFill>
                  <a:srgbClr val="FFFF00"/>
                </a:solidFill>
                <a:latin typeface="Arial" panose="020B0604020202020204" pitchFamily="34" charset="0"/>
                <a:cs typeface="Arial" panose="020B0604020202020204" pitchFamily="34" charset="0"/>
              </a:rPr>
              <a:t>RIT 161-170</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Advertisement</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16" name="Rounded Rectangle 315">
            <a:hlinkClick r:id="rId28" action="ppaction://hlinksldjump"/>
          </p:cNvPr>
          <p:cNvSpPr/>
          <p:nvPr/>
        </p:nvSpPr>
        <p:spPr>
          <a:xfrm>
            <a:off x="3235090" y="1462545"/>
            <a:ext cx="2651781" cy="5189883"/>
          </a:xfrm>
          <a:prstGeom prst="roundRect">
            <a:avLst/>
          </a:prstGeom>
          <a:solidFill>
            <a:srgbClr val="FF0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2:</a:t>
            </a:r>
          </a:p>
          <a:p>
            <a:pPr algn="ctr"/>
            <a:endParaRPr lang="en-US" b="1" u="sng" dirty="0" smtClean="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American </a:t>
            </a:r>
            <a:r>
              <a:rPr lang="en-US" b="1" dirty="0" smtClean="0">
                <a:latin typeface="Arial" panose="020B0604020202020204" pitchFamily="34" charset="0"/>
                <a:cs typeface="Arial" panose="020B0604020202020204" pitchFamily="34" charset="0"/>
              </a:rPr>
              <a:t>Literature</a:t>
            </a: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Base</a:t>
            </a:r>
          </a:p>
          <a:p>
            <a:pPr algn="ctr"/>
            <a:r>
              <a:rPr lang="en-US" b="1" dirty="0" smtClean="0">
                <a:latin typeface="Arial" panose="020B0604020202020204" pitchFamily="34" charset="0"/>
                <a:cs typeface="Arial" panose="020B0604020202020204" pitchFamily="34" charset="0"/>
              </a:rPr>
              <a:t>Compound Word</a:t>
            </a:r>
          </a:p>
          <a:p>
            <a:pPr algn="ctr"/>
            <a:r>
              <a:rPr lang="en-US" b="1" dirty="0" smtClean="0">
                <a:latin typeface="Arial" panose="020B0604020202020204" pitchFamily="34" charset="0"/>
                <a:cs typeface="Arial" panose="020B0604020202020204" pitchFamily="34" charset="0"/>
              </a:rPr>
              <a:t>Contraction</a:t>
            </a:r>
          </a:p>
          <a:p>
            <a:pPr algn="ctr"/>
            <a:r>
              <a:rPr lang="en-US" b="1" dirty="0" smtClean="0">
                <a:latin typeface="Arial" panose="020B0604020202020204" pitchFamily="34" charset="0"/>
                <a:cs typeface="Arial" panose="020B0604020202020204" pitchFamily="34" charset="0"/>
              </a:rPr>
              <a:t>Directions</a:t>
            </a:r>
          </a:p>
          <a:p>
            <a:pPr algn="ctr"/>
            <a:r>
              <a:rPr lang="en-US" b="1" dirty="0" smtClean="0">
                <a:latin typeface="Arial" panose="020B0604020202020204" pitchFamily="34" charset="0"/>
                <a:cs typeface="Arial" panose="020B0604020202020204" pitchFamily="34" charset="0"/>
              </a:rPr>
              <a:t>Fairy Tale</a:t>
            </a:r>
          </a:p>
          <a:p>
            <a:pPr algn="ctr"/>
            <a:r>
              <a:rPr lang="en-US" b="1" dirty="0" smtClean="0">
                <a:latin typeface="Arial" panose="020B0604020202020204" pitchFamily="34" charset="0"/>
                <a:cs typeface="Arial" panose="020B0604020202020204" pitchFamily="34" charset="0"/>
              </a:rPr>
              <a:t>Folk Take</a:t>
            </a:r>
          </a:p>
          <a:p>
            <a:pPr algn="ctr"/>
            <a:r>
              <a:rPr lang="en-US" b="1" dirty="0" smtClean="0">
                <a:latin typeface="Arial" panose="020B0604020202020204" pitchFamily="34" charset="0"/>
                <a:cs typeface="Arial" panose="020B0604020202020204" pitchFamily="34" charset="0"/>
              </a:rPr>
              <a:t>Index</a:t>
            </a:r>
          </a:p>
          <a:p>
            <a:pPr algn="ctr"/>
            <a:r>
              <a:rPr lang="en-US" b="1" dirty="0" smtClean="0">
                <a:latin typeface="Arial" panose="020B0604020202020204" pitchFamily="34" charset="0"/>
                <a:cs typeface="Arial" panose="020B0604020202020204" pitchFamily="34" charset="0"/>
              </a:rPr>
              <a:t>List</a:t>
            </a:r>
          </a:p>
          <a:p>
            <a:pPr algn="ctr"/>
            <a:r>
              <a:rPr lang="en-US" b="1" dirty="0" smtClean="0">
                <a:latin typeface="Arial" panose="020B0604020202020204" pitchFamily="34" charset="0"/>
                <a:cs typeface="Arial" panose="020B0604020202020204" pitchFamily="34" charset="0"/>
              </a:rPr>
              <a:t>Main Idea</a:t>
            </a:r>
          </a:p>
          <a:p>
            <a:pPr algn="ctr"/>
            <a:r>
              <a:rPr lang="en-US" b="1" dirty="0" smtClean="0">
                <a:latin typeface="Arial" panose="020B0604020202020204" pitchFamily="34" charset="0"/>
                <a:cs typeface="Arial" panose="020B0604020202020204" pitchFamily="34" charset="0"/>
              </a:rPr>
              <a:t>Note</a:t>
            </a:r>
          </a:p>
          <a:p>
            <a:pPr algn="ctr"/>
            <a:r>
              <a:rPr lang="en-US" b="1" dirty="0" smtClean="0">
                <a:latin typeface="Arial" panose="020B0604020202020204" pitchFamily="34" charset="0"/>
                <a:cs typeface="Arial" panose="020B0604020202020204" pitchFamily="34" charset="0"/>
              </a:rPr>
              <a:t>Nursery Rhyme</a:t>
            </a:r>
          </a:p>
          <a:p>
            <a:pPr algn="ctr"/>
            <a:r>
              <a:rPr lang="en-US" b="1" dirty="0" smtClean="0">
                <a:latin typeface="Arial" panose="020B0604020202020204" pitchFamily="34" charset="0"/>
                <a:cs typeface="Arial" panose="020B0604020202020204" pitchFamily="34" charset="0"/>
              </a:rPr>
              <a:t>Opposite</a:t>
            </a:r>
          </a:p>
          <a:p>
            <a:pPr algn="ctr"/>
            <a:r>
              <a:rPr lang="en-US" b="1" dirty="0" smtClean="0">
                <a:latin typeface="Arial" panose="020B0604020202020204" pitchFamily="34" charset="0"/>
                <a:cs typeface="Arial" panose="020B0604020202020204" pitchFamily="34" charset="0"/>
              </a:rPr>
              <a:t>Passage</a:t>
            </a:r>
          </a:p>
          <a:p>
            <a:pPr algn="ctr"/>
            <a:r>
              <a:rPr lang="en-US" b="1" dirty="0" smtClean="0">
                <a:latin typeface="Arial" panose="020B0604020202020204" pitchFamily="34" charset="0"/>
                <a:cs typeface="Arial" panose="020B0604020202020204" pitchFamily="34" charset="0"/>
              </a:rPr>
              <a:t>Personal Narrative</a:t>
            </a:r>
          </a:p>
        </p:txBody>
      </p:sp>
      <p:sp>
        <p:nvSpPr>
          <p:cNvPr id="317" name="Rounded Rectangle 316">
            <a:hlinkClick r:id="rId29" action="ppaction://hlinksldjump"/>
          </p:cNvPr>
          <p:cNvSpPr/>
          <p:nvPr/>
        </p:nvSpPr>
        <p:spPr>
          <a:xfrm>
            <a:off x="6202505" y="1494706"/>
            <a:ext cx="2629485" cy="5189883"/>
          </a:xfrm>
          <a:prstGeom prst="roundRect">
            <a:avLst/>
          </a:prstGeom>
          <a:solidFill>
            <a:srgbClr val="FFC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3:</a:t>
            </a:r>
          </a:p>
          <a:p>
            <a:pPr algn="ctr"/>
            <a:endParaRPr lang="en-US" b="1" u="sng" dirty="0" smtClean="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Poem</a:t>
            </a:r>
          </a:p>
          <a:p>
            <a:pPr algn="ctr"/>
            <a:r>
              <a:rPr lang="en-US" b="1" dirty="0" smtClean="0">
                <a:latin typeface="Arial" panose="020B0604020202020204" pitchFamily="34" charset="0"/>
                <a:cs typeface="Arial" panose="020B0604020202020204" pitchFamily="34" charset="0"/>
              </a:rPr>
              <a:t>Problem</a:t>
            </a:r>
          </a:p>
          <a:p>
            <a:pPr algn="ctr"/>
            <a:r>
              <a:rPr lang="en-US" b="1" dirty="0" smtClean="0">
                <a:latin typeface="Arial" panose="020B0604020202020204" pitchFamily="34" charset="0"/>
                <a:cs typeface="Arial" panose="020B0604020202020204" pitchFamily="34" charset="0"/>
              </a:rPr>
              <a:t>Question</a:t>
            </a:r>
          </a:p>
          <a:p>
            <a:pPr algn="ctr"/>
            <a:r>
              <a:rPr lang="en-US" b="1" dirty="0" smtClean="0">
                <a:latin typeface="Arial" panose="020B0604020202020204" pitchFamily="34" charset="0"/>
                <a:cs typeface="Arial" panose="020B0604020202020204" pitchFamily="34" charset="0"/>
              </a:rPr>
              <a:t>Root</a:t>
            </a:r>
          </a:p>
          <a:p>
            <a:pPr algn="ctr"/>
            <a:r>
              <a:rPr lang="en-US" b="1" dirty="0" smtClean="0">
                <a:latin typeface="Arial" panose="020B0604020202020204" pitchFamily="34" charset="0"/>
                <a:cs typeface="Arial" panose="020B0604020202020204" pitchFamily="34" charset="0"/>
              </a:rPr>
              <a:t>Setting</a:t>
            </a:r>
          </a:p>
          <a:p>
            <a:pPr algn="ctr"/>
            <a:r>
              <a:rPr lang="en-US" b="1" dirty="0" smtClean="0">
                <a:latin typeface="Arial" panose="020B0604020202020204" pitchFamily="34" charset="0"/>
                <a:cs typeface="Arial" panose="020B0604020202020204" pitchFamily="34" charset="0"/>
              </a:rPr>
              <a:t>Sign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Syllable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Table of Contents</a:t>
            </a:r>
          </a:p>
          <a:p>
            <a:pPr algn="ctr"/>
            <a:r>
              <a:rPr lang="en-US" b="1" dirty="0" smtClean="0">
                <a:latin typeface="Arial" panose="020B0604020202020204" pitchFamily="34" charset="0"/>
                <a:cs typeface="Arial" panose="020B0604020202020204" pitchFamily="34" charset="0"/>
              </a:rPr>
              <a:t>Vowel</a:t>
            </a:r>
          </a:p>
          <a:p>
            <a:pPr algn="ctr"/>
            <a:r>
              <a:rPr lang="en-US" sz="1200" b="1" dirty="0">
                <a:solidFill>
                  <a:srgbClr val="FFFF00"/>
                </a:solidFill>
                <a:latin typeface="Arial" panose="020B0604020202020204" pitchFamily="34" charset="0"/>
                <a:cs typeface="Arial" panose="020B0604020202020204" pitchFamily="34" charset="0"/>
              </a:rPr>
              <a:t>RIT </a:t>
            </a:r>
            <a:r>
              <a:rPr lang="en-US" sz="1200" b="1" dirty="0" smtClean="0">
                <a:solidFill>
                  <a:srgbClr val="FFFF00"/>
                </a:solidFill>
                <a:latin typeface="Arial" panose="020B0604020202020204" pitchFamily="34" charset="0"/>
                <a:cs typeface="Arial" panose="020B0604020202020204" pitchFamily="34" charset="0"/>
              </a:rPr>
              <a:t>171-180</a:t>
            </a:r>
            <a:endParaRPr lang="en-US" sz="1200"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Announcement</a:t>
            </a:r>
          </a:p>
          <a:p>
            <a:pPr algn="ctr"/>
            <a:r>
              <a:rPr lang="en-US" b="1" dirty="0" smtClean="0">
                <a:latin typeface="Arial" panose="020B0604020202020204" pitchFamily="34" charset="0"/>
                <a:cs typeface="Arial" panose="020B0604020202020204" pitchFamily="34" charset="0"/>
              </a:rPr>
              <a:t>Article</a:t>
            </a:r>
          </a:p>
          <a:p>
            <a:pPr algn="ctr"/>
            <a:r>
              <a:rPr lang="en-US" b="1" dirty="0" smtClean="0">
                <a:latin typeface="Arial" panose="020B0604020202020204" pitchFamily="34" charset="0"/>
                <a:cs typeface="Arial" panose="020B0604020202020204" pitchFamily="34" charset="0"/>
              </a:rPr>
              <a:t>Atlas</a:t>
            </a:r>
          </a:p>
          <a:p>
            <a:pPr algn="ctr"/>
            <a:r>
              <a:rPr lang="en-US" b="1" dirty="0" smtClean="0">
                <a:latin typeface="Arial" panose="020B0604020202020204" pitchFamily="34" charset="0"/>
                <a:cs typeface="Arial" panose="020B0604020202020204" pitchFamily="34" charset="0"/>
              </a:rPr>
              <a:t>Author</a:t>
            </a:r>
          </a:p>
          <a:p>
            <a:pPr algn="ctr"/>
            <a:r>
              <a:rPr lang="en-US" b="1" dirty="0" smtClean="0">
                <a:latin typeface="Arial" panose="020B0604020202020204" pitchFamily="34" charset="0"/>
                <a:cs typeface="Arial" panose="020B0604020202020204" pitchFamily="34" charset="0"/>
              </a:rPr>
              <a:t>Author’s Purpose</a:t>
            </a:r>
          </a:p>
          <a:p>
            <a:pPr algn="ctr"/>
            <a:r>
              <a:rPr lang="en-US" b="1" dirty="0" smtClean="0">
                <a:latin typeface="Arial" panose="020B0604020202020204" pitchFamily="34" charset="0"/>
                <a:cs typeface="Arial" panose="020B0604020202020204" pitchFamily="34" charset="0"/>
              </a:rPr>
              <a:t>Bias</a:t>
            </a:r>
          </a:p>
        </p:txBody>
      </p:sp>
      <p:grpSp>
        <p:nvGrpSpPr>
          <p:cNvPr id="12" name="Group 11"/>
          <p:cNvGrpSpPr/>
          <p:nvPr/>
        </p:nvGrpSpPr>
        <p:grpSpPr>
          <a:xfrm>
            <a:off x="345931" y="203469"/>
            <a:ext cx="8519002" cy="1461239"/>
            <a:chOff x="345931" y="203469"/>
            <a:chExt cx="8519002" cy="1461239"/>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5931" y="232638"/>
              <a:ext cx="1556598" cy="1432070"/>
            </a:xfrm>
            <a:prstGeom prst="rect">
              <a:avLst/>
            </a:prstGeom>
          </p:spPr>
        </p:pic>
        <p:sp>
          <p:nvSpPr>
            <p:cNvPr id="11" name="TextBox 10"/>
            <p:cNvSpPr txBox="1"/>
            <p:nvPr/>
          </p:nvSpPr>
          <p:spPr>
            <a:xfrm>
              <a:off x="1281719" y="203469"/>
              <a:ext cx="7583214" cy="1261884"/>
            </a:xfrm>
            <a:prstGeom prst="rect">
              <a:avLst/>
            </a:prstGeom>
            <a:noFill/>
          </p:spPr>
          <p:txBody>
            <a:bodyPr wrap="square" rtlCol="0">
              <a:spAutoFit/>
            </a:bodyPr>
            <a:lstStyle/>
            <a:p>
              <a:pPr algn="ctr"/>
              <a:r>
                <a:rPr lang="en-US" sz="4400" dirty="0" smtClean="0">
                  <a:latin typeface="Bauhaus 93" panose="04030905020B02020C02" pitchFamily="82" charset="0"/>
                </a:rPr>
                <a:t>UNDERWATER ADVENTURE</a:t>
              </a:r>
            </a:p>
            <a:p>
              <a:pPr algn="ctr"/>
              <a:r>
                <a:rPr lang="en-US" sz="1600" dirty="0" smtClean="0">
                  <a:latin typeface="Bauhaus 93" panose="04030905020B02020C02" pitchFamily="82" charset="0"/>
                </a:rPr>
                <a:t>NWEA MAP Reading VOCABULARY RIT 141-170</a:t>
              </a:r>
            </a:p>
            <a:p>
              <a:pPr algn="ctr"/>
              <a:r>
                <a:rPr lang="en-US" sz="1600" dirty="0" smtClean="0">
                  <a:latin typeface="Bauhaus 93" panose="04030905020B02020C02" pitchFamily="82" charset="0"/>
                </a:rPr>
                <a:t>Click on the RIT column you would like to explore!</a:t>
              </a:r>
            </a:p>
          </p:txBody>
        </p:sp>
      </p:grpSp>
    </p:spTree>
    <p:extLst>
      <p:ext uri="{BB962C8B-B14F-4D97-AF65-F5344CB8AC3E}">
        <p14:creationId xmlns:p14="http://schemas.microsoft.com/office/powerpoint/2010/main" val="2843576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2" fill="hold" nodeType="withEffect">
                                  <p:stCondLst>
                                    <p:cond delay="8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0" presetClass="path" presetSubtype="0" repeatCount="indefinite" accel="5263" decel="5263" fill="hold" nodeType="withEffect">
                                  <p:stCondLst>
                                    <p:cond delay="80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12" dur="19000" fill="hold"/>
                                        <p:tgtEl>
                                          <p:spTgt spid="1036"/>
                                        </p:tgtEl>
                                        <p:attrNameLst>
                                          <p:attrName>ppt_x</p:attrName>
                                          <p:attrName>ppt_y</p:attrName>
                                        </p:attrNameLst>
                                      </p:cBhvr>
                                    </p:animMotion>
                                  </p:childTnLst>
                                </p:cTn>
                              </p:par>
                              <p:par>
                                <p:cTn id="13" presetID="0" presetClass="path" presetSubtype="0" repeatCount="indefinite" accel="5000" decel="5000" fill="hold" nodeType="withEffect">
                                  <p:stCondLst>
                                    <p:cond delay="80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4" dur="20000" fill="hold"/>
                                        <p:tgtEl>
                                          <p:spTgt spid="46"/>
                                        </p:tgtEl>
                                        <p:attrNameLst>
                                          <p:attrName>ppt_x</p:attrName>
                                          <p:attrName>ppt_y</p:attrName>
                                        </p:attrNameLst>
                                      </p:cBhvr>
                                      <p:rCtr x="-73906" y="-30694"/>
                                    </p:animMotion>
                                  </p:childTnLst>
                                </p:cTn>
                              </p:par>
                              <p:par>
                                <p:cTn id="15" presetID="0" presetClass="path" presetSubtype="0" repeatCount="indefinite" accel="5000" decel="5000" fill="hold" nodeType="withEffect">
                                  <p:stCondLst>
                                    <p:cond delay="80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6" dur="20000" fill="hold"/>
                                        <p:tgtEl>
                                          <p:spTgt spid="55"/>
                                        </p:tgtEl>
                                        <p:attrNameLst>
                                          <p:attrName>ppt_x</p:attrName>
                                          <p:attrName>ppt_y</p:attrName>
                                        </p:attrNameLst>
                                      </p:cBhvr>
                                    </p:animMotion>
                                  </p:childTnLst>
                                </p:cTn>
                              </p:par>
                              <p:par>
                                <p:cTn id="17" presetID="42" presetClass="path" presetSubtype="0" repeatCount="indefinite" accel="33333" decel="33333" autoRev="1" fill="hold" nodeType="withEffect">
                                  <p:stCondLst>
                                    <p:cond delay="800"/>
                                  </p:stCondLst>
                                  <p:endCondLst>
                                    <p:cond evt="onNext" delay="0">
                                      <p:tgtEl>
                                        <p:sldTgt/>
                                      </p:tgtEl>
                                    </p:cond>
                                  </p:endCondLst>
                                  <p:childTnLst>
                                    <p:animMotion origin="layout" path="M -1.11111E-6 -4.07407E-6 L 0.21563 0.00834 " pathEditMode="relative" rAng="0" ptsTypes="AA">
                                      <p:cBhvr>
                                        <p:cTn id="18" dur="3000" fill="hold"/>
                                        <p:tgtEl>
                                          <p:spTgt spid="1044"/>
                                        </p:tgtEl>
                                        <p:attrNameLst>
                                          <p:attrName>ppt_x</p:attrName>
                                          <p:attrName>ppt_y</p:attrName>
                                        </p:attrNameLst>
                                      </p:cBhvr>
                                      <p:rCtr x="10781" y="417"/>
                                    </p:animMotion>
                                  </p:childTnLst>
                                </p:cTn>
                              </p:par>
                              <p:par>
                                <p:cTn id="19" presetID="0" presetClass="path" presetSubtype="0" repeatCount="indefinite" accel="5195" decel="5195" fill="hold" nodeType="withEffect">
                                  <p:stCondLst>
                                    <p:cond delay="800"/>
                                  </p:stCondLst>
                                  <p:endCondLst>
                                    <p:cond evt="onNext" delay="0">
                                      <p:tgtEl>
                                        <p:sldTgt/>
                                      </p:tgtEl>
                                    </p:cond>
                                  </p:endCondLst>
                                  <p:childTnLst>
                                    <p:animMotion origin="layout" path="M 0.025 0.01713 L 1.31579 -0.21366 L 1.33368 -0.74931 L 0.09479 -0.72547 L 1.21927 -0.08519 " pathEditMode="relative" rAng="0" ptsTypes="AAAAA">
                                      <p:cBhvr>
                                        <p:cTn id="20" dur="15000" fill="hold"/>
                                        <p:tgtEl>
                                          <p:spTgt spid="1048"/>
                                        </p:tgtEl>
                                        <p:attrNameLst>
                                          <p:attrName>ppt_x</p:attrName>
                                          <p:attrName>ppt_y</p:attrName>
                                        </p:attrNameLst>
                                      </p:cBhvr>
                                      <p:rCtr x="65434" y="-38333"/>
                                    </p:animMotion>
                                  </p:childTnLst>
                                </p:cTn>
                              </p:par>
                              <p:par>
                                <p:cTn id="21" presetID="0" presetClass="path" presetSubtype="0" repeatCount="indefinite" accel="5195" decel="5195" fill="hold" nodeType="withEffect">
                                  <p:stCondLst>
                                    <p:cond delay="80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22" dur="10500" fill="hold"/>
                                        <p:tgtEl>
                                          <p:spTgt spid="1050"/>
                                        </p:tgtEl>
                                        <p:attrNameLst>
                                          <p:attrName>ppt_x</p:attrName>
                                          <p:attrName>ppt_y</p:attrName>
                                        </p:attrNameLst>
                                      </p:cBhvr>
                                    </p:animMotion>
                                  </p:childTnLst>
                                </p:cTn>
                              </p:par>
                              <p:par>
                                <p:cTn id="23" presetID="42" presetClass="path" presetSubtype="0" repeatCount="indefinite" accel="5195" decel="5195" fill="hold" nodeType="withEffect">
                                  <p:stCondLst>
                                    <p:cond delay="800"/>
                                  </p:stCondLst>
                                  <p:endCondLst>
                                    <p:cond evt="onNext" delay="0">
                                      <p:tgtEl>
                                        <p:sldTgt/>
                                      </p:tgtEl>
                                    </p:cond>
                                  </p:endCondLst>
                                  <p:childTnLst>
                                    <p:animMotion origin="layout" path="M -8.33333E-7 4.81481E-6 L 0.97622 -0.32755 " pathEditMode="relative" rAng="0" ptsTypes="AA">
                                      <p:cBhvr>
                                        <p:cTn id="24" dur="15000" fill="hold"/>
                                        <p:tgtEl>
                                          <p:spTgt spid="1052"/>
                                        </p:tgtEl>
                                        <p:attrNameLst>
                                          <p:attrName>ppt_x</p:attrName>
                                          <p:attrName>ppt_y</p:attrName>
                                        </p:attrNameLst>
                                      </p:cBhvr>
                                      <p:rCtr x="48802" y="-16389"/>
                                    </p:animMotion>
                                  </p:childTnLst>
                                </p:cTn>
                              </p:par>
                              <p:par>
                                <p:cTn id="25" presetID="42" presetClass="path" presetSubtype="0" repeatCount="indefinite" accel="5195" decel="5195" fill="hold" nodeType="withEffect">
                                  <p:stCondLst>
                                    <p:cond delay="800"/>
                                  </p:stCondLst>
                                  <p:endCondLst>
                                    <p:cond evt="onNext" delay="0">
                                      <p:tgtEl>
                                        <p:sldTgt/>
                                      </p:tgtEl>
                                    </p:cond>
                                  </p:endCondLst>
                                  <p:childTnLst>
                                    <p:animMotion origin="layout" path="M -8.33333E-7 -7.40741E-7 L -1.34601 0.36528 " pathEditMode="relative" rAng="0" ptsTypes="AA">
                                      <p:cBhvr>
                                        <p:cTn id="26" dur="5500" fill="hold"/>
                                        <p:tgtEl>
                                          <p:spTgt spid="1054"/>
                                        </p:tgtEl>
                                        <p:attrNameLst>
                                          <p:attrName>ppt_x</p:attrName>
                                          <p:attrName>ppt_y</p:attrName>
                                        </p:attrNameLst>
                                      </p:cBhvr>
                                      <p:rCtr x="-67309" y="18264"/>
                                    </p:animMotion>
                                  </p:childTnLst>
                                </p:cTn>
                              </p:par>
                              <p:par>
                                <p:cTn id="27" presetID="0" presetClass="path" presetSubtype="0" repeatCount="indefinite" accel="5195" decel="5195" fill="hold" nodeType="withEffect">
                                  <p:stCondLst>
                                    <p:cond delay="8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8" dur="15000" fill="hold"/>
                                        <p:tgtEl>
                                          <p:spTgt spid="1056"/>
                                        </p:tgtEl>
                                        <p:attrNameLst>
                                          <p:attrName>ppt_x</p:attrName>
                                          <p:attrName>ppt_y</p:attrName>
                                        </p:attrNameLst>
                                      </p:cBhvr>
                                      <p:rCtr x="69635" y="-41898"/>
                                    </p:animMotion>
                                  </p:childTnLst>
                                </p:cTn>
                              </p:par>
                              <p:par>
                                <p:cTn id="29" presetID="42" presetClass="path" presetSubtype="0" repeatCount="indefinite" accel="50000" decel="50000" fill="hold" nodeType="withEffect">
                                  <p:stCondLst>
                                    <p:cond delay="800"/>
                                  </p:stCondLst>
                                  <p:endCondLst>
                                    <p:cond evt="onNext" delay="0">
                                      <p:tgtEl>
                                        <p:sldTgt/>
                                      </p:tgtEl>
                                    </p:cond>
                                  </p:endCondLst>
                                  <p:childTnLst>
                                    <p:animMotion origin="layout" path="M -0.59566 -0.85347 L 0.06059 0.08333 " pathEditMode="relative" rAng="0" ptsTypes="AA">
                                      <p:cBhvr>
                                        <p:cTn id="30" dur="15000" spd="-100000" fill="hold"/>
                                        <p:tgtEl>
                                          <p:spTgt spid="1058"/>
                                        </p:tgtEl>
                                        <p:attrNameLst>
                                          <p:attrName>ppt_x</p:attrName>
                                          <p:attrName>ppt_y</p:attrName>
                                        </p:attrNameLst>
                                      </p:cBhvr>
                                      <p:rCtr x="32813" y="46829"/>
                                    </p:animMotion>
                                  </p:childTnLst>
                                </p:cTn>
                              </p:par>
                              <p:par>
                                <p:cTn id="31" presetID="42" presetClass="path" presetSubtype="0" repeatCount="indefinite" accel="50000" decel="50000" fill="hold" nodeType="withEffect">
                                  <p:stCondLst>
                                    <p:cond delay="800"/>
                                  </p:stCondLst>
                                  <p:endCondLst>
                                    <p:cond evt="onNext" delay="0">
                                      <p:tgtEl>
                                        <p:sldTgt/>
                                      </p:tgtEl>
                                    </p:cond>
                                  </p:endCondLst>
                                  <p:childTnLst>
                                    <p:animMotion origin="layout" path="M 0.00104 -0.00856 L -1.15972 -0.3331 " pathEditMode="relative" rAng="0" ptsTypes="AA">
                                      <p:cBhvr>
                                        <p:cTn id="32" dur="15000" fill="hold"/>
                                        <p:tgtEl>
                                          <p:spTgt spid="1060"/>
                                        </p:tgtEl>
                                        <p:attrNameLst>
                                          <p:attrName>ppt_x</p:attrName>
                                          <p:attrName>ppt_y</p:attrName>
                                        </p:attrNameLst>
                                      </p:cBhvr>
                                      <p:rCtr x="-58038" y="-16227"/>
                                    </p:animMotion>
                                  </p:childTnLst>
                                </p:cTn>
                              </p:par>
                              <p:par>
                                <p:cTn id="33" presetID="0" presetClass="path" presetSubtype="0" repeatCount="indefinite" accel="50000" decel="50000" fill="hold" nodeType="withEffect">
                                  <p:stCondLst>
                                    <p:cond delay="800"/>
                                  </p:stCondLst>
                                  <p:endCondLst>
                                    <p:cond evt="onNext" delay="0">
                                      <p:tgtEl>
                                        <p:sldTgt/>
                                      </p:tgtEl>
                                    </p:cond>
                                  </p:endCondLst>
                                  <p:childTnLst>
                                    <p:animMotion origin="layout" path="M 1.11111E-6 -4.81481E-6 L -1.29288 0.01899 " pathEditMode="relative" rAng="0" ptsTypes="AA">
                                      <p:cBhvr>
                                        <p:cTn id="34" dur="5000" fill="hold"/>
                                        <p:tgtEl>
                                          <p:spTgt spid="1062"/>
                                        </p:tgtEl>
                                        <p:attrNameLst>
                                          <p:attrName>ppt_x</p:attrName>
                                          <p:attrName>ppt_y</p:attrName>
                                        </p:attrNameLst>
                                      </p:cBhvr>
                                      <p:rCtr x="-64653" y="949"/>
                                    </p:animMotion>
                                  </p:childTnLst>
                                </p:cTn>
                              </p:par>
                              <p:par>
                                <p:cTn id="35" presetID="0" presetClass="path" presetSubtype="0" repeatCount="indefinite" accel="50000" decel="50000" fill="hold" nodeType="withEffect">
                                  <p:stCondLst>
                                    <p:cond delay="800"/>
                                  </p:stCondLst>
                                  <p:endCondLst>
                                    <p:cond evt="onNext" delay="0">
                                      <p:tgtEl>
                                        <p:sldTgt/>
                                      </p:tgtEl>
                                    </p:cond>
                                  </p:endCondLst>
                                  <p:childTnLst>
                                    <p:animMotion origin="layout" path="M 0.0099 0.01597 L 1.56702 -0.06736 " pathEditMode="relative" ptsTypes="AA">
                                      <p:cBhvr>
                                        <p:cTn id="36" dur="12500" fill="hold"/>
                                        <p:tgtEl>
                                          <p:spTgt spid="48"/>
                                        </p:tgtEl>
                                        <p:attrNameLst>
                                          <p:attrName>ppt_x</p:attrName>
                                          <p:attrName>ppt_y</p:attrName>
                                        </p:attrNameLst>
                                      </p:cBhvr>
                                    </p:animMotion>
                                  </p:childTnLst>
                                </p:cTn>
                              </p:par>
                              <p:par>
                                <p:cTn id="37" presetID="0" presetClass="path" presetSubtype="0" repeatCount="indefinite" accel="50000" decel="50000" fill="hold" nodeType="withEffect">
                                  <p:stCondLst>
                                    <p:cond delay="80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8" dur="10000" fill="hold"/>
                                        <p:tgtEl>
                                          <p:spTgt spid="49"/>
                                        </p:tgtEl>
                                        <p:attrNameLst>
                                          <p:attrName>ppt_x</p:attrName>
                                          <p:attrName>ppt_y</p:attrName>
                                        </p:attrNameLst>
                                      </p:cBhvr>
                                      <p:rCtr x="55208" y="16968"/>
                                    </p:animMotion>
                                  </p:childTnLst>
                                </p:cTn>
                              </p:par>
                              <p:par>
                                <p:cTn id="39" presetID="42" presetClass="entr" presetSubtype="0" fill="hold" grpId="0" nodeType="withEffect">
                                  <p:stCondLst>
                                    <p:cond delay="2000"/>
                                  </p:stCondLst>
                                  <p:childTnLst>
                                    <p:set>
                                      <p:cBhvr>
                                        <p:cTn id="40" dur="1" fill="hold">
                                          <p:stCondLst>
                                            <p:cond delay="0"/>
                                          </p:stCondLst>
                                        </p:cTn>
                                        <p:tgtEl>
                                          <p:spTgt spid="317"/>
                                        </p:tgtEl>
                                        <p:attrNameLst>
                                          <p:attrName>style.visibility</p:attrName>
                                        </p:attrNameLst>
                                      </p:cBhvr>
                                      <p:to>
                                        <p:strVal val="visible"/>
                                      </p:to>
                                    </p:set>
                                    <p:animEffect transition="in" filter="fade">
                                      <p:cBhvr>
                                        <p:cTn id="41" dur="1000"/>
                                        <p:tgtEl>
                                          <p:spTgt spid="317"/>
                                        </p:tgtEl>
                                      </p:cBhvr>
                                    </p:animEffect>
                                    <p:anim calcmode="lin" valueType="num">
                                      <p:cBhvr>
                                        <p:cTn id="42" dur="1000" fill="hold"/>
                                        <p:tgtEl>
                                          <p:spTgt spid="317"/>
                                        </p:tgtEl>
                                        <p:attrNameLst>
                                          <p:attrName>ppt_x</p:attrName>
                                        </p:attrNameLst>
                                      </p:cBhvr>
                                      <p:tavLst>
                                        <p:tav tm="0">
                                          <p:val>
                                            <p:strVal val="#ppt_x"/>
                                          </p:val>
                                        </p:tav>
                                        <p:tav tm="100000">
                                          <p:val>
                                            <p:strVal val="#ppt_x"/>
                                          </p:val>
                                        </p:tav>
                                      </p:tavLst>
                                    </p:anim>
                                    <p:anim calcmode="lin" valueType="num">
                                      <p:cBhvr>
                                        <p:cTn id="43" dur="1000" fill="hold"/>
                                        <p:tgtEl>
                                          <p:spTgt spid="3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316"/>
                                        </p:tgtEl>
                                        <p:attrNameLst>
                                          <p:attrName>style.visibility</p:attrName>
                                        </p:attrNameLst>
                                      </p:cBhvr>
                                      <p:to>
                                        <p:strVal val="visible"/>
                                      </p:to>
                                    </p:set>
                                    <p:animEffect transition="in" filter="fade">
                                      <p:cBhvr>
                                        <p:cTn id="46" dur="1000"/>
                                        <p:tgtEl>
                                          <p:spTgt spid="316"/>
                                        </p:tgtEl>
                                      </p:cBhvr>
                                    </p:animEffect>
                                    <p:anim calcmode="lin" valueType="num">
                                      <p:cBhvr>
                                        <p:cTn id="47" dur="1000" fill="hold"/>
                                        <p:tgtEl>
                                          <p:spTgt spid="316"/>
                                        </p:tgtEl>
                                        <p:attrNameLst>
                                          <p:attrName>ppt_x</p:attrName>
                                        </p:attrNameLst>
                                      </p:cBhvr>
                                      <p:tavLst>
                                        <p:tav tm="0">
                                          <p:val>
                                            <p:strVal val="#ppt_x"/>
                                          </p:val>
                                        </p:tav>
                                        <p:tav tm="100000">
                                          <p:val>
                                            <p:strVal val="#ppt_x"/>
                                          </p:val>
                                        </p:tav>
                                      </p:tavLst>
                                    </p:anim>
                                    <p:anim calcmode="lin" valueType="num">
                                      <p:cBhvr>
                                        <p:cTn id="48" dur="1000" fill="hold"/>
                                        <p:tgtEl>
                                          <p:spTgt spid="3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24"/>
                </p:tgtEl>
              </p:cMediaNode>
            </p:audio>
          </p:childTnLst>
        </p:cTn>
      </p:par>
    </p:tnLst>
    <p:bldLst>
      <p:bldP spid="3" grpId="0" animBg="1"/>
      <p:bldP spid="316" grpId="0" animBg="1"/>
      <p:bldP spid="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095772" y="3935800"/>
              <a:ext cx="1971435" cy="564316"/>
            </a:xfrm>
            <a:prstGeom prst="rect">
              <a:avLst/>
            </a:prstGeom>
          </p:spPr>
        </p:pic>
        <p:sp>
          <p:nvSpPr>
            <p:cNvPr id="13" name="TextBox 12"/>
            <p:cNvSpPr txBox="1"/>
            <p:nvPr/>
          </p:nvSpPr>
          <p:spPr>
            <a:xfrm>
              <a:off x="2826274" y="1006784"/>
              <a:ext cx="2649256" cy="1200329"/>
            </a:xfrm>
            <a:prstGeom prst="rect">
              <a:avLst/>
            </a:prstGeom>
            <a:noFill/>
          </p:spPr>
          <p:txBody>
            <a:bodyPr wrap="square" rtlCol="0">
              <a:spAutoFit/>
            </a:bodyPr>
            <a:lstStyle/>
            <a:p>
              <a:r>
                <a:rPr lang="en-US" b="1" dirty="0">
                  <a:latin typeface="Arial Narrow" panose="020B0606020202030204" pitchFamily="34" charset="0"/>
                </a:rPr>
                <a:t>The sound at the beginning of each word. B is the ______________    __________ of ball.</a:t>
              </a:r>
            </a:p>
          </p:txBody>
        </p:sp>
      </p:grpSp>
      <p:grpSp>
        <p:nvGrpSpPr>
          <p:cNvPr id="17" name="Group 16"/>
          <p:cNvGrpSpPr/>
          <p:nvPr/>
        </p:nvGrpSpPr>
        <p:grpSpPr>
          <a:xfrm>
            <a:off x="1733045" y="998023"/>
            <a:ext cx="1188209" cy="1503761"/>
            <a:chOff x="1663351" y="1043177"/>
            <a:chExt cx="1188209" cy="1503761"/>
          </a:xfrm>
        </p:grpSpPr>
        <p:sp>
          <p:nvSpPr>
            <p:cNvPr id="40" name="Isosceles Triangle 13"/>
            <p:cNvSpPr/>
            <p:nvPr/>
          </p:nvSpPr>
          <p:spPr>
            <a:xfrm rot="1313333" flipH="1">
              <a:off x="1663351" y="114769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61405" y="1317522"/>
              <a:ext cx="1195022" cy="646331"/>
            </a:xfrm>
            <a:prstGeom prst="rect">
              <a:avLst/>
            </a:prstGeom>
            <a:noFill/>
          </p:spPr>
          <p:txBody>
            <a:bodyPr wrap="square" rtlCol="0">
              <a:spAutoFit/>
            </a:bodyPr>
            <a:lstStyle/>
            <a:p>
              <a:r>
                <a:rPr lang="en-US" b="1" dirty="0" smtClean="0">
                  <a:solidFill>
                    <a:schemeClr val="bg1"/>
                  </a:solidFill>
                </a:rPr>
                <a:t>Beginning Sound</a:t>
              </a:r>
              <a:endParaRPr lang="en-US" b="1" dirty="0">
                <a:solidFill>
                  <a:schemeClr val="bg1"/>
                </a:solidFill>
              </a:endParaRPr>
            </a:p>
          </p:txBody>
        </p:sp>
      </p:grpSp>
      <p:grpSp>
        <p:nvGrpSpPr>
          <p:cNvPr id="16" name="Group 15"/>
          <p:cNvGrpSpPr/>
          <p:nvPr/>
        </p:nvGrpSpPr>
        <p:grpSpPr>
          <a:xfrm>
            <a:off x="5070948" y="922863"/>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359583"/>
              <a:ext cx="1055274" cy="646331"/>
            </a:xfrm>
            <a:prstGeom prst="rect">
              <a:avLst/>
            </a:prstGeom>
            <a:noFill/>
          </p:spPr>
          <p:txBody>
            <a:bodyPr wrap="square" rtlCol="0">
              <a:spAutoFit/>
            </a:bodyPr>
            <a:lstStyle/>
            <a:p>
              <a:r>
                <a:rPr lang="en-US" b="1" dirty="0" smtClean="0">
                  <a:solidFill>
                    <a:schemeClr val="bg1"/>
                  </a:solidFill>
                </a:rPr>
                <a:t>ABC Order</a:t>
              </a:r>
              <a:endParaRPr lang="en-US" b="1" dirty="0">
                <a:solidFill>
                  <a:schemeClr val="bg1"/>
                </a:solidFill>
              </a:endParaRPr>
            </a:p>
          </p:txBody>
        </p:sp>
      </p:grpSp>
      <p:sp>
        <p:nvSpPr>
          <p:cNvPr id="20" name="TextBox 19"/>
          <p:cNvSpPr txBox="1"/>
          <p:nvPr/>
        </p:nvSpPr>
        <p:spPr>
          <a:xfrm>
            <a:off x="7854110" y="696767"/>
            <a:ext cx="945123"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Beginning Sound</a:t>
            </a:r>
            <a:endParaRPr lang="en-US" sz="14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cstate="print">
              <a:extLst>
                <a:ext uri="{28A0092B-C50C-407E-A947-70E740481C1C}">
                  <a14:useLocalDpi xmlns:a14="http://schemas.microsoft.com/office/drawing/2010/main" val="0"/>
                </a:ext>
              </a:extLst>
            </a:blip>
            <a:stretch>
              <a:fillRect/>
            </a:stretch>
          </p:blipFill>
          <p:spPr>
            <a:xfrm>
              <a:off x="3475035" y="3608486"/>
              <a:ext cx="1214133" cy="1186425"/>
            </a:xfrm>
            <a:prstGeom prst="rect">
              <a:avLst/>
            </a:prstGeom>
          </p:spPr>
        </p:pic>
        <p:sp>
          <p:nvSpPr>
            <p:cNvPr id="54" name="TextBox 53"/>
            <p:cNvSpPr txBox="1"/>
            <p:nvPr/>
          </p:nvSpPr>
          <p:spPr>
            <a:xfrm>
              <a:off x="2753846" y="795653"/>
              <a:ext cx="2649256" cy="1661993"/>
            </a:xfrm>
            <a:prstGeom prst="rect">
              <a:avLst/>
            </a:prstGeom>
            <a:noFill/>
          </p:spPr>
          <p:txBody>
            <a:bodyPr wrap="square" rtlCol="0">
              <a:spAutoFit/>
            </a:bodyPr>
            <a:lstStyle/>
            <a:p>
              <a:r>
                <a:rPr lang="en-US" sz="1700" b="1" dirty="0">
                  <a:latin typeface="Arial Narrow" panose="020B0606020202030204" pitchFamily="34" charset="0"/>
                </a:rPr>
                <a:t>A character representing one or more of the sounds used in speech; any of the symbols of an alphabet. Z is the last ______________ in the alphabet..</a:t>
              </a:r>
            </a:p>
          </p:txBody>
        </p:sp>
      </p:grpSp>
      <p:grpSp>
        <p:nvGrpSpPr>
          <p:cNvPr id="56" name="Group 55"/>
          <p:cNvGrpSpPr/>
          <p:nvPr/>
        </p:nvGrpSpPr>
        <p:grpSpPr>
          <a:xfrm>
            <a:off x="1680567" y="1029991"/>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78339" y="1493826"/>
              <a:ext cx="1093692" cy="369332"/>
            </a:xfrm>
            <a:prstGeom prst="rect">
              <a:avLst/>
            </a:prstGeom>
            <a:noFill/>
          </p:spPr>
          <p:txBody>
            <a:bodyPr wrap="square" rtlCol="0">
              <a:spAutoFit/>
            </a:bodyPr>
            <a:lstStyle/>
            <a:p>
              <a:r>
                <a:rPr lang="en-US" b="1" dirty="0" smtClean="0">
                  <a:solidFill>
                    <a:schemeClr val="bg1"/>
                  </a:solidFill>
                </a:rPr>
                <a:t>Narrative</a:t>
              </a:r>
              <a:endParaRPr lang="en-US" b="1" dirty="0">
                <a:solidFill>
                  <a:schemeClr val="bg1"/>
                </a:solidFill>
              </a:endParaRPr>
            </a:p>
          </p:txBody>
        </p:sp>
      </p:grpSp>
      <p:grpSp>
        <p:nvGrpSpPr>
          <p:cNvPr id="59" name="Group 58"/>
          <p:cNvGrpSpPr/>
          <p:nvPr/>
        </p:nvGrpSpPr>
        <p:grpSpPr>
          <a:xfrm>
            <a:off x="5106592" y="918004"/>
            <a:ext cx="1113527" cy="1416688"/>
            <a:chOff x="5102948" y="913896"/>
            <a:chExt cx="1113527" cy="1416688"/>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83287" y="1618281"/>
              <a:ext cx="1055274" cy="369332"/>
            </a:xfrm>
            <a:prstGeom prst="rect">
              <a:avLst/>
            </a:prstGeom>
            <a:noFill/>
          </p:spPr>
          <p:txBody>
            <a:bodyPr wrap="square" rtlCol="0">
              <a:spAutoFit/>
            </a:bodyPr>
            <a:lstStyle/>
            <a:p>
              <a:r>
                <a:rPr lang="en-US" b="1" dirty="0" smtClean="0">
                  <a:solidFill>
                    <a:schemeClr val="bg1"/>
                  </a:solidFill>
                </a:rPr>
                <a:t>Letter</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983438" y="1142199"/>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Letter</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99005" y="3858120"/>
              <a:ext cx="1272624" cy="844895"/>
            </a:xfrm>
            <a:prstGeom prst="rect">
              <a:avLst/>
            </a:prstGeom>
          </p:spPr>
        </p:pic>
        <p:sp>
          <p:nvSpPr>
            <p:cNvPr id="68" name="TextBox 67"/>
            <p:cNvSpPr txBox="1"/>
            <p:nvPr/>
          </p:nvSpPr>
          <p:spPr>
            <a:xfrm>
              <a:off x="2925904" y="893516"/>
              <a:ext cx="2649256" cy="1477328"/>
            </a:xfrm>
            <a:prstGeom prst="rect">
              <a:avLst/>
            </a:prstGeom>
            <a:noFill/>
          </p:spPr>
          <p:txBody>
            <a:bodyPr wrap="square" rtlCol="0">
              <a:spAutoFit/>
            </a:bodyPr>
            <a:lstStyle/>
            <a:p>
              <a:r>
                <a:rPr lang="en-US" b="1" dirty="0">
                  <a:latin typeface="Arial Narrow" panose="020B0606020202030204" pitchFamily="34" charset="0"/>
                </a:rPr>
                <a:t>A spoken or written account of connected events; a story. A _________________ is another name for a story.</a:t>
              </a:r>
            </a:p>
          </p:txBody>
        </p:sp>
      </p:grpSp>
      <p:grpSp>
        <p:nvGrpSpPr>
          <p:cNvPr id="69" name="Group 68"/>
          <p:cNvGrpSpPr/>
          <p:nvPr/>
        </p:nvGrpSpPr>
        <p:grpSpPr>
          <a:xfrm>
            <a:off x="1643907" y="839766"/>
            <a:ext cx="1188209" cy="1578743"/>
            <a:chOff x="1703160" y="874345"/>
            <a:chExt cx="1188209" cy="1578743"/>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24507" y="1377825"/>
              <a:ext cx="1345514" cy="338554"/>
            </a:xfrm>
            <a:prstGeom prst="rect">
              <a:avLst/>
            </a:prstGeom>
            <a:noFill/>
          </p:spPr>
          <p:txBody>
            <a:bodyPr wrap="square" rtlCol="0">
              <a:spAutoFit/>
            </a:bodyPr>
            <a:lstStyle/>
            <a:p>
              <a:r>
                <a:rPr lang="en-US" sz="1600" b="1" dirty="0" smtClean="0">
                  <a:solidFill>
                    <a:schemeClr val="bg1"/>
                  </a:solidFill>
                </a:rPr>
                <a:t>Book</a:t>
              </a:r>
              <a:endParaRPr lang="en-US" sz="1600" b="1" dirty="0">
                <a:solidFill>
                  <a:schemeClr val="bg1"/>
                </a:solidFill>
              </a:endParaRPr>
            </a:p>
          </p:txBody>
        </p:sp>
      </p:grpSp>
      <p:grpSp>
        <p:nvGrpSpPr>
          <p:cNvPr id="72" name="Group 71"/>
          <p:cNvGrpSpPr/>
          <p:nvPr/>
        </p:nvGrpSpPr>
        <p:grpSpPr>
          <a:xfrm>
            <a:off x="5104740" y="916988"/>
            <a:ext cx="1113527" cy="1443595"/>
            <a:chOff x="5102948" y="913896"/>
            <a:chExt cx="1113527" cy="1443595"/>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82555" y="1660577"/>
              <a:ext cx="1055274" cy="338554"/>
            </a:xfrm>
            <a:prstGeom prst="rect">
              <a:avLst/>
            </a:prstGeom>
            <a:noFill/>
          </p:spPr>
          <p:txBody>
            <a:bodyPr wrap="square" rtlCol="0">
              <a:spAutoFit/>
            </a:bodyPr>
            <a:lstStyle/>
            <a:p>
              <a:r>
                <a:rPr lang="en-US" sz="1600" b="1" dirty="0" smtClean="0">
                  <a:solidFill>
                    <a:schemeClr val="bg1"/>
                  </a:solidFill>
                </a:rPr>
                <a:t>Narrative</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Narrative</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565843" y="3533118"/>
              <a:ext cx="1017861" cy="1365804"/>
            </a:xfrm>
            <a:prstGeom prst="rect">
              <a:avLst/>
            </a:prstGeom>
          </p:spPr>
        </p:pic>
        <p:sp>
          <p:nvSpPr>
            <p:cNvPr id="83" name="TextBox 82"/>
            <p:cNvSpPr txBox="1"/>
            <p:nvPr/>
          </p:nvSpPr>
          <p:spPr>
            <a:xfrm>
              <a:off x="2677237" y="1007776"/>
              <a:ext cx="2649256" cy="1200329"/>
            </a:xfrm>
            <a:prstGeom prst="rect">
              <a:avLst/>
            </a:prstGeom>
            <a:noFill/>
          </p:spPr>
          <p:txBody>
            <a:bodyPr wrap="square" rtlCol="0">
              <a:spAutoFit/>
            </a:bodyPr>
            <a:lstStyle/>
            <a:p>
              <a:r>
                <a:rPr lang="en-US" b="1" dirty="0">
                  <a:latin typeface="Arial Narrow" panose="020B0606020202030204" pitchFamily="34" charset="0"/>
                </a:rPr>
                <a:t>In the order of the letters of the alphabet. The letters on our refrigerator are in __________ __________.</a:t>
              </a:r>
            </a:p>
          </p:txBody>
        </p:sp>
      </p:grpSp>
      <p:grpSp>
        <p:nvGrpSpPr>
          <p:cNvPr id="84" name="Group 83"/>
          <p:cNvGrpSpPr/>
          <p:nvPr/>
        </p:nvGrpSpPr>
        <p:grpSpPr>
          <a:xfrm>
            <a:off x="1662821" y="940342"/>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Letter</a:t>
              </a:r>
              <a:endParaRPr lang="en-US" sz="1600" b="1" dirty="0">
                <a:solidFill>
                  <a:schemeClr val="bg1"/>
                </a:solidFill>
              </a:endParaRPr>
            </a:p>
          </p:txBody>
        </p:sp>
      </p:grpSp>
      <p:grpSp>
        <p:nvGrpSpPr>
          <p:cNvPr id="87" name="Group 86"/>
          <p:cNvGrpSpPr/>
          <p:nvPr/>
        </p:nvGrpSpPr>
        <p:grpSpPr>
          <a:xfrm>
            <a:off x="5099765" y="796111"/>
            <a:ext cx="1113527" cy="1580605"/>
            <a:chOff x="5102948" y="770813"/>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7253" y="1407227"/>
              <a:ext cx="1580605" cy="307777"/>
            </a:xfrm>
            <a:prstGeom prst="rect">
              <a:avLst/>
            </a:prstGeom>
            <a:noFill/>
          </p:spPr>
          <p:txBody>
            <a:bodyPr wrap="square" rtlCol="0">
              <a:spAutoFit/>
            </a:bodyPr>
            <a:lstStyle/>
            <a:p>
              <a:r>
                <a:rPr lang="en-US" sz="1400" b="1" dirty="0" smtClean="0">
                  <a:solidFill>
                    <a:schemeClr val="bg1"/>
                  </a:solidFill>
                </a:rPr>
                <a:t>ABC Order</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837021" y="1914721"/>
            <a:ext cx="118852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ABC Order</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240455" y="3619749"/>
              <a:ext cx="1653650" cy="1282314"/>
            </a:xfrm>
            <a:prstGeom prst="rect">
              <a:avLst/>
            </a:prstGeom>
          </p:spPr>
        </p:pic>
        <p:sp>
          <p:nvSpPr>
            <p:cNvPr id="98" name="TextBox 97"/>
            <p:cNvSpPr txBox="1"/>
            <p:nvPr/>
          </p:nvSpPr>
          <p:spPr>
            <a:xfrm>
              <a:off x="2676604" y="839336"/>
              <a:ext cx="2649256" cy="1754326"/>
            </a:xfrm>
            <a:prstGeom prst="rect">
              <a:avLst/>
            </a:prstGeom>
            <a:noFill/>
          </p:spPr>
          <p:txBody>
            <a:bodyPr wrap="square" rtlCol="0">
              <a:spAutoFit/>
            </a:bodyPr>
            <a:lstStyle/>
            <a:p>
              <a:r>
                <a:rPr lang="en-US" b="1" dirty="0">
                  <a:latin typeface="Arial Narrow" panose="020B0606020202030204" pitchFamily="34" charset="0"/>
                </a:rPr>
                <a:t>A written or printed work consisting of pages glued or sewn together along one side and bound in covers. Harry Potter is my favorite _________________.</a:t>
              </a:r>
            </a:p>
          </p:txBody>
        </p:sp>
      </p:grpSp>
      <p:grpSp>
        <p:nvGrpSpPr>
          <p:cNvPr id="99" name="Group 98"/>
          <p:cNvGrpSpPr/>
          <p:nvPr/>
        </p:nvGrpSpPr>
        <p:grpSpPr>
          <a:xfrm>
            <a:off x="1692886" y="924580"/>
            <a:ext cx="1188209" cy="1507652"/>
            <a:chOff x="1703160" y="945436"/>
            <a:chExt cx="1188209" cy="150765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55415" y="1448916"/>
              <a:ext cx="1345514" cy="338554"/>
            </a:xfrm>
            <a:prstGeom prst="rect">
              <a:avLst/>
            </a:prstGeom>
            <a:noFill/>
          </p:spPr>
          <p:txBody>
            <a:bodyPr wrap="square" rtlCol="0">
              <a:spAutoFit/>
            </a:bodyPr>
            <a:lstStyle/>
            <a:p>
              <a:r>
                <a:rPr lang="en-US" sz="1600" b="1" dirty="0" smtClean="0">
                  <a:solidFill>
                    <a:schemeClr val="bg1"/>
                  </a:solidFill>
                </a:rPr>
                <a:t>Paragraph</a:t>
              </a:r>
              <a:endParaRPr lang="en-US" sz="1600" b="1" dirty="0">
                <a:solidFill>
                  <a:schemeClr val="bg1"/>
                </a:solidFill>
              </a:endParaRPr>
            </a:p>
          </p:txBody>
        </p:sp>
      </p:grpSp>
      <p:grpSp>
        <p:nvGrpSpPr>
          <p:cNvPr id="102" name="Group 101"/>
          <p:cNvGrpSpPr/>
          <p:nvPr/>
        </p:nvGrpSpPr>
        <p:grpSpPr>
          <a:xfrm>
            <a:off x="5153922" y="632782"/>
            <a:ext cx="1113527" cy="1711102"/>
            <a:chOff x="5102948" y="602036"/>
            <a:chExt cx="1113527" cy="1711102"/>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59332" y="1223062"/>
              <a:ext cx="1580605" cy="338554"/>
            </a:xfrm>
            <a:prstGeom prst="rect">
              <a:avLst/>
            </a:prstGeom>
            <a:noFill/>
          </p:spPr>
          <p:txBody>
            <a:bodyPr wrap="square" rtlCol="0">
              <a:spAutoFit/>
            </a:bodyPr>
            <a:lstStyle/>
            <a:p>
              <a:r>
                <a:rPr lang="en-US" sz="1600" b="1" dirty="0" smtClean="0">
                  <a:solidFill>
                    <a:schemeClr val="bg1"/>
                  </a:solidFill>
                </a:rPr>
                <a:t>Book</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998152" y="2259956"/>
            <a:ext cx="1217067"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Book</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cstate="print">
              <a:extLst>
                <a:ext uri="{28A0092B-C50C-407E-A947-70E740481C1C}">
                  <a14:useLocalDpi xmlns:a14="http://schemas.microsoft.com/office/drawing/2010/main" val="0"/>
                </a:ext>
              </a:extLst>
            </a:blip>
            <a:stretch>
              <a:fillRect/>
            </a:stretch>
          </p:blipFill>
          <p:spPr>
            <a:xfrm>
              <a:off x="3002598" y="3926880"/>
              <a:ext cx="2007197" cy="701894"/>
            </a:xfrm>
            <a:prstGeom prst="rect">
              <a:avLst/>
            </a:prstGeom>
          </p:spPr>
        </p:pic>
        <p:sp>
          <p:nvSpPr>
            <p:cNvPr id="142" name="TextBox 141"/>
            <p:cNvSpPr txBox="1"/>
            <p:nvPr/>
          </p:nvSpPr>
          <p:spPr>
            <a:xfrm>
              <a:off x="2792134" y="1151291"/>
              <a:ext cx="2649256" cy="1400383"/>
            </a:xfrm>
            <a:prstGeom prst="rect">
              <a:avLst/>
            </a:prstGeom>
            <a:noFill/>
          </p:spPr>
          <p:txBody>
            <a:bodyPr wrap="square" rtlCol="0">
              <a:spAutoFit/>
            </a:bodyPr>
            <a:lstStyle/>
            <a:p>
              <a:r>
                <a:rPr lang="en-US" sz="1700" b="1" dirty="0">
                  <a:latin typeface="Arial Narrow" panose="020B0606020202030204" pitchFamily="34" charset="0"/>
                </a:rPr>
                <a:t>The sound that comes at the end of a word. </a:t>
              </a:r>
              <a:r>
                <a:rPr lang="en-US" sz="1700" b="1" dirty="0" err="1">
                  <a:latin typeface="Arial Narrow" panose="020B0606020202030204" pitchFamily="34" charset="0"/>
                </a:rPr>
                <a:t>Ck</a:t>
              </a:r>
              <a:r>
                <a:rPr lang="en-US" sz="1700" b="1" dirty="0">
                  <a:latin typeface="Arial Narrow" panose="020B0606020202030204" pitchFamily="34" charset="0"/>
                </a:rPr>
                <a:t> is the ______________   _____________ sound of duck.</a:t>
              </a:r>
            </a:p>
          </p:txBody>
        </p:sp>
      </p:grpSp>
      <p:grpSp>
        <p:nvGrpSpPr>
          <p:cNvPr id="143" name="Group 142"/>
          <p:cNvGrpSpPr/>
          <p:nvPr/>
        </p:nvGrpSpPr>
        <p:grpSpPr>
          <a:xfrm>
            <a:off x="1669737" y="1041023"/>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30067" y="1358441"/>
              <a:ext cx="1165851" cy="646331"/>
            </a:xfrm>
            <a:prstGeom prst="rect">
              <a:avLst/>
            </a:prstGeom>
            <a:noFill/>
          </p:spPr>
          <p:txBody>
            <a:bodyPr wrap="square" rtlCol="0">
              <a:spAutoFit/>
            </a:bodyPr>
            <a:lstStyle/>
            <a:p>
              <a:r>
                <a:rPr lang="en-US" b="1" dirty="0" smtClean="0">
                  <a:solidFill>
                    <a:schemeClr val="bg1"/>
                  </a:solidFill>
                </a:rPr>
                <a:t>Ending Sound</a:t>
              </a:r>
              <a:endParaRPr lang="en-US" b="1" dirty="0">
                <a:solidFill>
                  <a:schemeClr val="bg1"/>
                </a:solidFill>
              </a:endParaRPr>
            </a:p>
          </p:txBody>
        </p:sp>
      </p:grpSp>
      <p:grpSp>
        <p:nvGrpSpPr>
          <p:cNvPr id="146" name="Group 145"/>
          <p:cNvGrpSpPr/>
          <p:nvPr/>
        </p:nvGrpSpPr>
        <p:grpSpPr>
          <a:xfrm>
            <a:off x="5157151" y="887783"/>
            <a:ext cx="1113527" cy="1463372"/>
            <a:chOff x="5102948" y="913896"/>
            <a:chExt cx="1113527" cy="146337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120255" y="1485161"/>
              <a:ext cx="1137882" cy="646331"/>
            </a:xfrm>
            <a:prstGeom prst="rect">
              <a:avLst/>
            </a:prstGeom>
            <a:noFill/>
          </p:spPr>
          <p:txBody>
            <a:bodyPr wrap="square" rtlCol="0">
              <a:spAutoFit/>
            </a:bodyPr>
            <a:lstStyle/>
            <a:p>
              <a:r>
                <a:rPr lang="en-US" b="1" dirty="0" smtClean="0">
                  <a:solidFill>
                    <a:schemeClr val="bg1"/>
                  </a:solidFill>
                </a:rPr>
                <a:t>Beginning Sound</a:t>
              </a:r>
            </a:p>
          </p:txBody>
        </p:sp>
      </p:grpSp>
      <p:sp>
        <p:nvSpPr>
          <p:cNvPr id="149" name="TextBox 148"/>
          <p:cNvSpPr txBox="1"/>
          <p:nvPr/>
        </p:nvSpPr>
        <p:spPr>
          <a:xfrm>
            <a:off x="7748434" y="2616343"/>
            <a:ext cx="119850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Ending Sound</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308868" y="3618933"/>
              <a:ext cx="1550473" cy="1185391"/>
            </a:xfrm>
            <a:prstGeom prst="rect">
              <a:avLst/>
            </a:prstGeom>
          </p:spPr>
        </p:pic>
        <p:sp>
          <p:nvSpPr>
            <p:cNvPr id="157" name="TextBox 156"/>
            <p:cNvSpPr txBox="1"/>
            <p:nvPr/>
          </p:nvSpPr>
          <p:spPr>
            <a:xfrm>
              <a:off x="2725560" y="519856"/>
              <a:ext cx="2649256" cy="2185214"/>
            </a:xfrm>
            <a:prstGeom prst="rect">
              <a:avLst/>
            </a:prstGeom>
            <a:noFill/>
          </p:spPr>
          <p:txBody>
            <a:bodyPr wrap="square" rtlCol="0">
              <a:spAutoFit/>
            </a:bodyPr>
            <a:lstStyle/>
            <a:p>
              <a:r>
                <a:rPr lang="en-US" sz="1700" b="1" dirty="0">
                  <a:latin typeface="Arial Narrow" panose="020B0606020202030204" pitchFamily="34" charset="0"/>
                </a:rPr>
                <a:t>A distinct section of a piece of writing, usually dealing with a single theme and indicated by a new line, indentation, or numbering. The first ____________ tells us the name of the characters.</a:t>
              </a:r>
            </a:p>
          </p:txBody>
        </p:sp>
      </p:grpSp>
      <p:grpSp>
        <p:nvGrpSpPr>
          <p:cNvPr id="158" name="Group 157"/>
          <p:cNvGrpSpPr/>
          <p:nvPr/>
        </p:nvGrpSpPr>
        <p:grpSpPr>
          <a:xfrm>
            <a:off x="1691824" y="1065048"/>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Paragraph</a:t>
              </a:r>
              <a:endParaRPr lang="en-US" b="1" dirty="0">
                <a:solidFill>
                  <a:schemeClr val="bg1"/>
                </a:solidFill>
              </a:endParaRPr>
            </a:p>
          </p:txBody>
        </p:sp>
      </p:grpSp>
      <p:grpSp>
        <p:nvGrpSpPr>
          <p:cNvPr id="161" name="Group 160"/>
          <p:cNvGrpSpPr/>
          <p:nvPr/>
        </p:nvGrpSpPr>
        <p:grpSpPr>
          <a:xfrm>
            <a:off x="5116419" y="881958"/>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229382" y="1465020"/>
              <a:ext cx="1055274" cy="369332"/>
            </a:xfrm>
            <a:prstGeom prst="rect">
              <a:avLst/>
            </a:prstGeom>
            <a:noFill/>
          </p:spPr>
          <p:txBody>
            <a:bodyPr wrap="square" rtlCol="0">
              <a:spAutoFit/>
            </a:bodyPr>
            <a:lstStyle/>
            <a:p>
              <a:r>
                <a:rPr lang="en-US" b="1" dirty="0" smtClean="0">
                  <a:solidFill>
                    <a:schemeClr val="bg1"/>
                  </a:solidFill>
                </a:rPr>
                <a:t>Book</a:t>
              </a:r>
              <a:endParaRPr lang="en-US" b="1" dirty="0">
                <a:solidFill>
                  <a:schemeClr val="bg1"/>
                </a:solidFill>
              </a:endParaRPr>
            </a:p>
          </p:txBody>
        </p:sp>
      </p:grpSp>
      <p:sp>
        <p:nvSpPr>
          <p:cNvPr id="164" name="TextBox 163"/>
          <p:cNvSpPr txBox="1"/>
          <p:nvPr/>
        </p:nvSpPr>
        <p:spPr>
          <a:xfrm>
            <a:off x="7801256" y="2915993"/>
            <a:ext cx="1198504"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Paragraph</a:t>
            </a:r>
            <a:endParaRPr lang="en-US"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342543" y="3646169"/>
              <a:ext cx="1302273" cy="1032563"/>
            </a:xfrm>
            <a:prstGeom prst="rect">
              <a:avLst/>
            </a:prstGeom>
          </p:spPr>
        </p:pic>
        <p:sp>
          <p:nvSpPr>
            <p:cNvPr id="172" name="TextBox 171"/>
            <p:cNvSpPr txBox="1"/>
            <p:nvPr/>
          </p:nvSpPr>
          <p:spPr>
            <a:xfrm>
              <a:off x="2946499" y="957143"/>
              <a:ext cx="2311767" cy="1661993"/>
            </a:xfrm>
            <a:prstGeom prst="rect">
              <a:avLst/>
            </a:prstGeom>
            <a:noFill/>
          </p:spPr>
          <p:txBody>
            <a:bodyPr wrap="square" rtlCol="0">
              <a:spAutoFit/>
            </a:bodyPr>
            <a:lstStyle/>
            <a:p>
              <a:r>
                <a:rPr lang="en-US" sz="1700" b="1" dirty="0">
                  <a:latin typeface="Arial Narrow" panose="020B0606020202030204" pitchFamily="34" charset="0"/>
                </a:rPr>
                <a:t>A group of letters added to the beginning of a word to change its meaning. “Dis-“ is the ______________ in disrespect.</a:t>
              </a:r>
            </a:p>
          </p:txBody>
        </p:sp>
      </p:grpSp>
      <p:grpSp>
        <p:nvGrpSpPr>
          <p:cNvPr id="173" name="Group 172"/>
          <p:cNvGrpSpPr/>
          <p:nvPr/>
        </p:nvGrpSpPr>
        <p:grpSpPr>
          <a:xfrm>
            <a:off x="1647447" y="1010993"/>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93380" y="1534079"/>
              <a:ext cx="1165851" cy="369332"/>
            </a:xfrm>
            <a:prstGeom prst="rect">
              <a:avLst/>
            </a:prstGeom>
            <a:noFill/>
          </p:spPr>
          <p:txBody>
            <a:bodyPr wrap="square" rtlCol="0">
              <a:spAutoFit/>
            </a:bodyPr>
            <a:lstStyle/>
            <a:p>
              <a:r>
                <a:rPr lang="en-US" b="1" dirty="0" smtClean="0">
                  <a:solidFill>
                    <a:schemeClr val="bg1"/>
                  </a:solidFill>
                </a:rPr>
                <a:t>Prefix</a:t>
              </a:r>
              <a:endParaRPr lang="en-US" b="1" dirty="0">
                <a:solidFill>
                  <a:schemeClr val="bg1"/>
                </a:solidFill>
              </a:endParaRPr>
            </a:p>
          </p:txBody>
        </p:sp>
      </p:grpSp>
      <p:grpSp>
        <p:nvGrpSpPr>
          <p:cNvPr id="176" name="Group 175"/>
          <p:cNvGrpSpPr/>
          <p:nvPr/>
        </p:nvGrpSpPr>
        <p:grpSpPr>
          <a:xfrm>
            <a:off x="5146227" y="808333"/>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Rhyme</a:t>
              </a:r>
              <a:endParaRPr lang="en-US" b="1" dirty="0">
                <a:solidFill>
                  <a:schemeClr val="bg1"/>
                </a:solidFill>
              </a:endParaRPr>
            </a:p>
          </p:txBody>
        </p:sp>
      </p:grpSp>
      <p:sp>
        <p:nvSpPr>
          <p:cNvPr id="179" name="TextBox 178"/>
          <p:cNvSpPr txBox="1"/>
          <p:nvPr/>
        </p:nvSpPr>
        <p:spPr>
          <a:xfrm>
            <a:off x="7910361" y="3252135"/>
            <a:ext cx="947347"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Prefix</a:t>
            </a:r>
            <a:endParaRPr lang="en-US"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383323" y="3659268"/>
              <a:ext cx="1165721" cy="1181192"/>
            </a:xfrm>
            <a:prstGeom prst="rect">
              <a:avLst/>
            </a:prstGeom>
          </p:spPr>
        </p:pic>
        <p:sp>
          <p:nvSpPr>
            <p:cNvPr id="187" name="TextBox 186"/>
            <p:cNvSpPr txBox="1"/>
            <p:nvPr/>
          </p:nvSpPr>
          <p:spPr>
            <a:xfrm>
              <a:off x="2879490" y="631784"/>
              <a:ext cx="2311767" cy="1923604"/>
            </a:xfrm>
            <a:prstGeom prst="rect">
              <a:avLst/>
            </a:prstGeom>
            <a:noFill/>
          </p:spPr>
          <p:txBody>
            <a:bodyPr wrap="square" rtlCol="0">
              <a:spAutoFit/>
            </a:bodyPr>
            <a:lstStyle/>
            <a:p>
              <a:r>
                <a:rPr lang="en-US" sz="1700" b="1" dirty="0">
                  <a:latin typeface="Arial Narrow" panose="020B0606020202030204" pitchFamily="34" charset="0"/>
                </a:rPr>
                <a:t>A spoken or written account of something that one has observed, heard, done, or investigated. My book ______________ is about the planets.</a:t>
              </a:r>
            </a:p>
          </p:txBody>
        </p:sp>
      </p:grpSp>
      <p:grpSp>
        <p:nvGrpSpPr>
          <p:cNvPr id="188" name="Group 187"/>
          <p:cNvGrpSpPr/>
          <p:nvPr/>
        </p:nvGrpSpPr>
        <p:grpSpPr>
          <a:xfrm>
            <a:off x="1687411" y="995923"/>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Report</a:t>
              </a:r>
              <a:endParaRPr lang="en-US" b="1" dirty="0">
                <a:solidFill>
                  <a:schemeClr val="bg1"/>
                </a:solidFill>
              </a:endParaRPr>
            </a:p>
          </p:txBody>
        </p:sp>
      </p:grpSp>
      <p:grpSp>
        <p:nvGrpSpPr>
          <p:cNvPr id="191" name="Group 190"/>
          <p:cNvGrpSpPr/>
          <p:nvPr/>
        </p:nvGrpSpPr>
        <p:grpSpPr>
          <a:xfrm>
            <a:off x="5123077" y="763383"/>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Prefix</a:t>
              </a:r>
              <a:endParaRPr lang="en-US" b="1" dirty="0">
                <a:solidFill>
                  <a:schemeClr val="bg1"/>
                </a:solidFill>
              </a:endParaRPr>
            </a:p>
          </p:txBody>
        </p:sp>
      </p:grpSp>
      <p:sp>
        <p:nvSpPr>
          <p:cNvPr id="194" name="TextBox 193"/>
          <p:cNvSpPr txBox="1"/>
          <p:nvPr/>
        </p:nvSpPr>
        <p:spPr>
          <a:xfrm>
            <a:off x="7916686" y="3640792"/>
            <a:ext cx="1083694"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Report</a:t>
            </a:r>
            <a:endParaRPr lang="en-US"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a:extLst>
                <a:ext uri="{28A0092B-C50C-407E-A947-70E740481C1C}">
                  <a14:useLocalDpi xmlns:a14="http://schemas.microsoft.com/office/drawing/2010/main" val="0"/>
                </a:ext>
              </a:extLst>
            </a:blip>
            <a:stretch>
              <a:fillRect/>
            </a:stretch>
          </p:blipFill>
          <p:spPr>
            <a:xfrm>
              <a:off x="3486063" y="3538971"/>
              <a:ext cx="1181849" cy="1301489"/>
            </a:xfrm>
            <a:prstGeom prst="rect">
              <a:avLst/>
            </a:prstGeom>
          </p:spPr>
        </p:pic>
        <p:sp>
          <p:nvSpPr>
            <p:cNvPr id="202" name="TextBox 201"/>
            <p:cNvSpPr txBox="1"/>
            <p:nvPr/>
          </p:nvSpPr>
          <p:spPr>
            <a:xfrm>
              <a:off x="2897852" y="963120"/>
              <a:ext cx="2311767" cy="1400383"/>
            </a:xfrm>
            <a:prstGeom prst="rect">
              <a:avLst/>
            </a:prstGeom>
            <a:noFill/>
          </p:spPr>
          <p:txBody>
            <a:bodyPr wrap="square" rtlCol="0">
              <a:spAutoFit/>
            </a:bodyPr>
            <a:lstStyle/>
            <a:p>
              <a:r>
                <a:rPr lang="en-US" sz="1700" b="1" dirty="0">
                  <a:latin typeface="Arial Narrow" panose="020B0606020202030204" pitchFamily="34" charset="0"/>
                </a:rPr>
                <a:t>One of two or more words or phrases that end in the same sounds. I like to ___________ the words bike and like.</a:t>
              </a:r>
            </a:p>
          </p:txBody>
        </p:sp>
      </p:grpSp>
      <p:grpSp>
        <p:nvGrpSpPr>
          <p:cNvPr id="203" name="Group 202"/>
          <p:cNvGrpSpPr/>
          <p:nvPr/>
        </p:nvGrpSpPr>
        <p:grpSpPr>
          <a:xfrm>
            <a:off x="1699987" y="969704"/>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Rhyme</a:t>
              </a:r>
              <a:endParaRPr lang="en-US" b="1" dirty="0">
                <a:solidFill>
                  <a:schemeClr val="bg1"/>
                </a:solidFill>
              </a:endParaRPr>
            </a:p>
          </p:txBody>
        </p:sp>
      </p:grpSp>
      <p:grpSp>
        <p:nvGrpSpPr>
          <p:cNvPr id="206" name="Group 205"/>
          <p:cNvGrpSpPr/>
          <p:nvPr/>
        </p:nvGrpSpPr>
        <p:grpSpPr>
          <a:xfrm>
            <a:off x="5110319" y="790600"/>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Riddle</a:t>
              </a:r>
              <a:endParaRPr lang="en-US" b="1" dirty="0">
                <a:solidFill>
                  <a:schemeClr val="bg1"/>
                </a:solidFill>
              </a:endParaRPr>
            </a:p>
          </p:txBody>
        </p:sp>
      </p:grpSp>
      <p:sp>
        <p:nvSpPr>
          <p:cNvPr id="209" name="TextBox 208"/>
          <p:cNvSpPr txBox="1"/>
          <p:nvPr/>
        </p:nvSpPr>
        <p:spPr>
          <a:xfrm>
            <a:off x="7938528" y="4045510"/>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Rhyme</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a:extLst>
                <a:ext uri="{28A0092B-C50C-407E-A947-70E740481C1C}">
                  <a14:useLocalDpi xmlns:a14="http://schemas.microsoft.com/office/drawing/2010/main" val="0"/>
                </a:ext>
              </a:extLst>
            </a:blip>
            <a:stretch>
              <a:fillRect/>
            </a:stretch>
          </p:blipFill>
          <p:spPr>
            <a:xfrm>
              <a:off x="3300588" y="3683025"/>
              <a:ext cx="1533385" cy="1155761"/>
            </a:xfrm>
            <a:prstGeom prst="rect">
              <a:avLst/>
            </a:prstGeom>
          </p:spPr>
        </p:pic>
        <p:sp>
          <p:nvSpPr>
            <p:cNvPr id="233" name="TextBox 232"/>
            <p:cNvSpPr txBox="1"/>
            <p:nvPr/>
          </p:nvSpPr>
          <p:spPr>
            <a:xfrm>
              <a:off x="2787038" y="698557"/>
              <a:ext cx="2649256" cy="2031325"/>
            </a:xfrm>
            <a:prstGeom prst="rect">
              <a:avLst/>
            </a:prstGeom>
            <a:noFill/>
          </p:spPr>
          <p:txBody>
            <a:bodyPr wrap="square" rtlCol="0">
              <a:spAutoFit/>
            </a:bodyPr>
            <a:lstStyle/>
            <a:p>
              <a:r>
                <a:rPr lang="en-US" b="1" dirty="0">
                  <a:latin typeface="Arial Narrow" panose="020B0606020202030204" pitchFamily="34" charset="0"/>
                </a:rPr>
                <a:t>A mystifying, misleading, or puzzling question posed as a problem to be solved or guessed. Our teacher told our class a ____________ that nobody could solve.</a:t>
              </a:r>
            </a:p>
          </p:txBody>
        </p:sp>
      </p:grpSp>
      <p:grpSp>
        <p:nvGrpSpPr>
          <p:cNvPr id="234" name="Group 233"/>
          <p:cNvGrpSpPr/>
          <p:nvPr/>
        </p:nvGrpSpPr>
        <p:grpSpPr>
          <a:xfrm>
            <a:off x="1740070" y="1015767"/>
            <a:ext cx="1188209" cy="1399242"/>
            <a:chOff x="1703160" y="1053846"/>
            <a:chExt cx="1188209" cy="13992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Paragraph</a:t>
              </a:r>
              <a:endParaRPr lang="en-US" sz="1600" b="1" dirty="0">
                <a:solidFill>
                  <a:schemeClr val="bg1"/>
                </a:solidFill>
              </a:endParaRPr>
            </a:p>
          </p:txBody>
        </p:sp>
      </p:grpSp>
      <p:grpSp>
        <p:nvGrpSpPr>
          <p:cNvPr id="237" name="Group 236"/>
          <p:cNvGrpSpPr/>
          <p:nvPr/>
        </p:nvGrpSpPr>
        <p:grpSpPr>
          <a:xfrm>
            <a:off x="5130188" y="376169"/>
            <a:ext cx="1113527" cy="1757422"/>
            <a:chOff x="5102948" y="555716"/>
            <a:chExt cx="1113527" cy="1757422"/>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176742"/>
              <a:ext cx="1580605" cy="338554"/>
            </a:xfrm>
            <a:prstGeom prst="rect">
              <a:avLst/>
            </a:prstGeom>
            <a:noFill/>
          </p:spPr>
          <p:txBody>
            <a:bodyPr wrap="square" rtlCol="0">
              <a:spAutoFit/>
            </a:bodyPr>
            <a:lstStyle/>
            <a:p>
              <a:r>
                <a:rPr lang="en-US" sz="1600" b="1" dirty="0" smtClean="0">
                  <a:solidFill>
                    <a:schemeClr val="bg1"/>
                  </a:solidFill>
                </a:rPr>
                <a:t>Riddle</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27512" y="4492135"/>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Riddle</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159182" y="3650437"/>
              <a:ext cx="1816197" cy="1220936"/>
            </a:xfrm>
            <a:prstGeom prst="rect">
              <a:avLst/>
            </a:prstGeom>
          </p:spPr>
        </p:pic>
        <p:sp>
          <p:nvSpPr>
            <p:cNvPr id="248" name="TextBox 247"/>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A word or group of words that expresses a complete idea and that includes a subject and a verb. The first word in a ______________ should start with a capital letter.</a:t>
              </a:r>
            </a:p>
          </p:txBody>
        </p:sp>
      </p:grpSp>
      <p:grpSp>
        <p:nvGrpSpPr>
          <p:cNvPr id="249" name="Group 248"/>
          <p:cNvGrpSpPr/>
          <p:nvPr/>
        </p:nvGrpSpPr>
        <p:grpSpPr>
          <a:xfrm>
            <a:off x="1739359" y="968025"/>
            <a:ext cx="1188209" cy="1602208"/>
            <a:chOff x="1703160" y="977377"/>
            <a:chExt cx="1188209" cy="1602208"/>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6473890">
              <a:off x="1565284" y="1609204"/>
              <a:ext cx="1602208" cy="338554"/>
            </a:xfrm>
            <a:prstGeom prst="rect">
              <a:avLst/>
            </a:prstGeom>
            <a:noFill/>
          </p:spPr>
          <p:txBody>
            <a:bodyPr wrap="square" rtlCol="0">
              <a:spAutoFit/>
            </a:bodyPr>
            <a:lstStyle/>
            <a:p>
              <a:pPr algn="ctr"/>
              <a:r>
                <a:rPr lang="en-US" sz="1600" b="1" dirty="0" smtClean="0">
                  <a:solidFill>
                    <a:schemeClr val="bg1"/>
                  </a:solidFill>
                </a:rPr>
                <a:t>Story</a:t>
              </a:r>
              <a:endParaRPr lang="en-US" sz="1600" b="1" dirty="0">
                <a:solidFill>
                  <a:schemeClr val="bg1"/>
                </a:solidFill>
              </a:endParaRPr>
            </a:p>
          </p:txBody>
        </p:sp>
      </p:grpSp>
      <p:grpSp>
        <p:nvGrpSpPr>
          <p:cNvPr id="252" name="Group 251"/>
          <p:cNvGrpSpPr/>
          <p:nvPr/>
        </p:nvGrpSpPr>
        <p:grpSpPr>
          <a:xfrm>
            <a:off x="5154116" y="664348"/>
            <a:ext cx="1113527" cy="1592472"/>
            <a:chOff x="5102948" y="720666"/>
            <a:chExt cx="1113527" cy="1592472"/>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680" y="1357080"/>
              <a:ext cx="1580605" cy="307777"/>
            </a:xfrm>
            <a:prstGeom prst="rect">
              <a:avLst/>
            </a:prstGeom>
            <a:noFill/>
          </p:spPr>
          <p:txBody>
            <a:bodyPr wrap="square" rtlCol="0">
              <a:spAutoFit/>
            </a:bodyPr>
            <a:lstStyle/>
            <a:p>
              <a:r>
                <a:rPr lang="en-US" sz="1400" b="1" dirty="0" smtClean="0">
                  <a:solidFill>
                    <a:schemeClr val="bg1"/>
                  </a:solidFill>
                </a:rPr>
                <a:t>Sentence</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Sentence</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cstate="print">
              <a:extLst>
                <a:ext uri="{28A0092B-C50C-407E-A947-70E740481C1C}">
                  <a14:useLocalDpi xmlns:a14="http://schemas.microsoft.com/office/drawing/2010/main" val="0"/>
                </a:ext>
              </a:extLst>
            </a:blip>
            <a:stretch>
              <a:fillRect/>
            </a:stretch>
          </p:blipFill>
          <p:spPr>
            <a:xfrm>
              <a:off x="3159720" y="3636927"/>
              <a:ext cx="1808294" cy="1296373"/>
            </a:xfrm>
            <a:prstGeom prst="rect">
              <a:avLst/>
            </a:prstGeom>
          </p:spPr>
        </p:pic>
        <p:sp>
          <p:nvSpPr>
            <p:cNvPr id="265" name="TextBox 264"/>
            <p:cNvSpPr txBox="1"/>
            <p:nvPr/>
          </p:nvSpPr>
          <p:spPr>
            <a:xfrm>
              <a:off x="2794970" y="416278"/>
              <a:ext cx="2311767" cy="2308324"/>
            </a:xfrm>
            <a:prstGeom prst="rect">
              <a:avLst/>
            </a:prstGeom>
            <a:noFill/>
          </p:spPr>
          <p:txBody>
            <a:bodyPr wrap="square" rtlCol="0">
              <a:spAutoFit/>
            </a:bodyPr>
            <a:lstStyle/>
            <a:p>
              <a:r>
                <a:rPr lang="en-US" sz="1600" b="1" dirty="0">
                  <a:latin typeface="Arial Narrow" panose="020B0606020202030204" pitchFamily="34" charset="0"/>
                </a:rPr>
                <a:t>Arrange (a group of people or things) in classes or categories according to shared qualities or characteristics. We will ____________ what groups all the animals belong to.</a:t>
              </a:r>
            </a:p>
          </p:txBody>
        </p:sp>
      </p:grpSp>
      <p:grpSp>
        <p:nvGrpSpPr>
          <p:cNvPr id="266" name="Group 265"/>
          <p:cNvGrpSpPr/>
          <p:nvPr/>
        </p:nvGrpSpPr>
        <p:grpSpPr>
          <a:xfrm>
            <a:off x="1709928" y="392844"/>
            <a:ext cx="1188209" cy="2042028"/>
            <a:chOff x="1703160" y="411060"/>
            <a:chExt cx="1188209" cy="2042028"/>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6200000">
              <a:off x="1360386" y="1187411"/>
              <a:ext cx="1891255" cy="338554"/>
            </a:xfrm>
            <a:prstGeom prst="rect">
              <a:avLst/>
            </a:prstGeom>
            <a:noFill/>
          </p:spPr>
          <p:txBody>
            <a:bodyPr wrap="square" rtlCol="0">
              <a:spAutoFit/>
            </a:bodyPr>
            <a:lstStyle/>
            <a:p>
              <a:r>
                <a:rPr lang="en-US" sz="1600" b="1" dirty="0" smtClean="0">
                  <a:solidFill>
                    <a:schemeClr val="bg1"/>
                  </a:solidFill>
                </a:rPr>
                <a:t>Classify</a:t>
              </a:r>
              <a:endParaRPr lang="en-US" sz="1600" b="1" dirty="0">
                <a:solidFill>
                  <a:schemeClr val="bg1"/>
                </a:solidFill>
              </a:endParaRPr>
            </a:p>
          </p:txBody>
        </p:sp>
      </p:grpSp>
      <p:grpSp>
        <p:nvGrpSpPr>
          <p:cNvPr id="269" name="Group 268"/>
          <p:cNvGrpSpPr/>
          <p:nvPr/>
        </p:nvGrpSpPr>
        <p:grpSpPr>
          <a:xfrm>
            <a:off x="5150780" y="846828"/>
            <a:ext cx="1113527" cy="1504706"/>
            <a:chOff x="5102948" y="913896"/>
            <a:chExt cx="1113527" cy="1504706"/>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4105" y="1609001"/>
              <a:ext cx="1249870" cy="369332"/>
            </a:xfrm>
            <a:prstGeom prst="rect">
              <a:avLst/>
            </a:prstGeom>
            <a:noFill/>
          </p:spPr>
          <p:txBody>
            <a:bodyPr wrap="square" rtlCol="0">
              <a:spAutoFit/>
            </a:bodyPr>
            <a:lstStyle/>
            <a:p>
              <a:r>
                <a:rPr lang="en-US" b="1" dirty="0" smtClean="0">
                  <a:solidFill>
                    <a:schemeClr val="bg1"/>
                  </a:solidFill>
                </a:rPr>
                <a:t>Riddle</a:t>
              </a:r>
              <a:endParaRPr lang="en-US" b="1" dirty="0">
                <a:solidFill>
                  <a:schemeClr val="bg1"/>
                </a:solidFill>
              </a:endParaRPr>
            </a:p>
          </p:txBody>
        </p:sp>
      </p:grpSp>
      <p:sp>
        <p:nvSpPr>
          <p:cNvPr id="272" name="TextBox 271"/>
          <p:cNvSpPr txBox="1"/>
          <p:nvPr/>
        </p:nvSpPr>
        <p:spPr>
          <a:xfrm>
            <a:off x="7720802" y="5444146"/>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Classify</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295312" y="3781066"/>
              <a:ext cx="1481704" cy="967242"/>
            </a:xfrm>
            <a:prstGeom prst="rect">
              <a:avLst/>
            </a:prstGeom>
          </p:spPr>
        </p:pic>
        <p:sp>
          <p:nvSpPr>
            <p:cNvPr id="280" name="TextBox 279"/>
            <p:cNvSpPr txBox="1"/>
            <p:nvPr/>
          </p:nvSpPr>
          <p:spPr>
            <a:xfrm>
              <a:off x="2868432" y="1159206"/>
              <a:ext cx="2456191" cy="1323439"/>
            </a:xfrm>
            <a:prstGeom prst="rect">
              <a:avLst/>
            </a:prstGeom>
            <a:noFill/>
          </p:spPr>
          <p:txBody>
            <a:bodyPr wrap="square" rtlCol="0">
              <a:spAutoFit/>
            </a:bodyPr>
            <a:lstStyle/>
            <a:p>
              <a:r>
                <a:rPr lang="en-US" sz="1600" b="1" dirty="0">
                  <a:latin typeface="Arial Narrow" panose="020B0606020202030204" pitchFamily="34" charset="0"/>
                </a:rPr>
                <a:t>An account of imaginary or real people and events told for entertainment. My favorite ___________ is Winnie the </a:t>
              </a:r>
              <a:r>
                <a:rPr lang="en-US" sz="1600" b="1" dirty="0" smtClean="0">
                  <a:latin typeface="Arial Narrow" panose="020B0606020202030204" pitchFamily="34" charset="0"/>
                </a:rPr>
                <a:t>Pooh</a:t>
              </a:r>
              <a:endParaRPr lang="en-US" sz="1600" b="1" dirty="0">
                <a:latin typeface="Arial Narrow" panose="020B0606020202030204" pitchFamily="34" charset="0"/>
              </a:endParaRPr>
            </a:p>
          </p:txBody>
        </p:sp>
      </p:grpSp>
      <p:grpSp>
        <p:nvGrpSpPr>
          <p:cNvPr id="281" name="Group 280"/>
          <p:cNvGrpSpPr/>
          <p:nvPr/>
        </p:nvGrpSpPr>
        <p:grpSpPr>
          <a:xfrm>
            <a:off x="1718371" y="489875"/>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Story</a:t>
              </a:r>
              <a:endParaRPr lang="en-US" sz="1600" b="1" dirty="0">
                <a:solidFill>
                  <a:schemeClr val="bg1"/>
                </a:solidFill>
              </a:endParaRPr>
            </a:p>
          </p:txBody>
        </p:sp>
      </p:grpSp>
      <p:grpSp>
        <p:nvGrpSpPr>
          <p:cNvPr id="284" name="Group 283"/>
          <p:cNvGrpSpPr/>
          <p:nvPr/>
        </p:nvGrpSpPr>
        <p:grpSpPr>
          <a:xfrm>
            <a:off x="5160358" y="811303"/>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Riddle</a:t>
              </a:r>
              <a:endParaRPr lang="en-US" b="1" dirty="0">
                <a:solidFill>
                  <a:schemeClr val="bg1"/>
                </a:solidFill>
              </a:endParaRPr>
            </a:p>
          </p:txBody>
        </p:sp>
      </p:grpSp>
      <p:sp>
        <p:nvSpPr>
          <p:cNvPr id="287" name="TextBox 286"/>
          <p:cNvSpPr txBox="1"/>
          <p:nvPr/>
        </p:nvSpPr>
        <p:spPr>
          <a:xfrm>
            <a:off x="7645703" y="5975588"/>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Story</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37158" y="224625"/>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37158" y="224625"/>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cstate="print">
              <a:extLst>
                <a:ext uri="{28A0092B-C50C-407E-A947-70E740481C1C}">
                  <a14:useLocalDpi xmlns:a14="http://schemas.microsoft.com/office/drawing/2010/main" val="0"/>
                </a:ext>
              </a:extLst>
            </a:blip>
            <a:stretch>
              <a:fillRect/>
            </a:stretch>
          </p:blipFill>
          <p:spPr>
            <a:xfrm>
              <a:off x="3254489" y="3747734"/>
              <a:ext cx="1830626" cy="1045573"/>
            </a:xfrm>
            <a:prstGeom prst="rect">
              <a:avLst/>
            </a:prstGeom>
          </p:spPr>
        </p:pic>
        <p:sp>
          <p:nvSpPr>
            <p:cNvPr id="303" name="TextBox 302"/>
            <p:cNvSpPr txBox="1"/>
            <p:nvPr/>
          </p:nvSpPr>
          <p:spPr>
            <a:xfrm>
              <a:off x="2789157" y="859936"/>
              <a:ext cx="2649256" cy="1754326"/>
            </a:xfrm>
            <a:prstGeom prst="rect">
              <a:avLst/>
            </a:prstGeom>
            <a:noFill/>
          </p:spPr>
          <p:txBody>
            <a:bodyPr wrap="square" rtlCol="0">
              <a:spAutoFit/>
            </a:bodyPr>
            <a:lstStyle/>
            <a:p>
              <a:r>
                <a:rPr lang="en-US" b="1" dirty="0">
                  <a:latin typeface="Arial Narrow" panose="020B0606020202030204" pitchFamily="34" charset="0"/>
                </a:rPr>
                <a:t>A paid announcement, as of goods for sale, in newspapers or magazines, on radio or television. (Example:” It’s so easy, a caveman can do it”)</a:t>
              </a:r>
            </a:p>
          </p:txBody>
        </p:sp>
      </p:grpSp>
      <p:grpSp>
        <p:nvGrpSpPr>
          <p:cNvPr id="304" name="Group 303"/>
          <p:cNvGrpSpPr/>
          <p:nvPr/>
        </p:nvGrpSpPr>
        <p:grpSpPr>
          <a:xfrm>
            <a:off x="1695946" y="1039702"/>
            <a:ext cx="1645020" cy="1399242"/>
            <a:chOff x="1703162" y="629012"/>
            <a:chExt cx="1645020" cy="1399242"/>
          </a:xfrm>
        </p:grpSpPr>
        <p:sp>
          <p:nvSpPr>
            <p:cNvPr id="305" name="Isosceles Triangle 13"/>
            <p:cNvSpPr/>
            <p:nvPr/>
          </p:nvSpPr>
          <p:spPr>
            <a:xfrm rot="1313333" flipH="1">
              <a:off x="1703162" y="629012"/>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45974" y="1148530"/>
              <a:ext cx="1602208" cy="338554"/>
            </a:xfrm>
            <a:prstGeom prst="rect">
              <a:avLst/>
            </a:prstGeom>
            <a:noFill/>
          </p:spPr>
          <p:txBody>
            <a:bodyPr wrap="square" rtlCol="0">
              <a:spAutoFit/>
            </a:bodyPr>
            <a:lstStyle/>
            <a:p>
              <a:r>
                <a:rPr lang="en-US" sz="1600" b="1" dirty="0" smtClean="0">
                  <a:solidFill>
                    <a:schemeClr val="bg1"/>
                  </a:solidFill>
                </a:rPr>
                <a:t>Sentence</a:t>
              </a:r>
              <a:endParaRPr lang="en-US" sz="1600" b="1" dirty="0">
                <a:solidFill>
                  <a:schemeClr val="bg1"/>
                </a:solidFill>
              </a:endParaRPr>
            </a:p>
          </p:txBody>
        </p:sp>
      </p:grpSp>
      <p:grpSp>
        <p:nvGrpSpPr>
          <p:cNvPr id="307" name="Group 306"/>
          <p:cNvGrpSpPr/>
          <p:nvPr/>
        </p:nvGrpSpPr>
        <p:grpSpPr>
          <a:xfrm>
            <a:off x="5139101" y="832085"/>
            <a:ext cx="1113527" cy="1580605"/>
            <a:chOff x="5090825" y="906034"/>
            <a:chExt cx="1113527" cy="1580605"/>
          </a:xfrm>
        </p:grpSpPr>
        <p:sp>
          <p:nvSpPr>
            <p:cNvPr id="308" name="Isosceles Triangle 13"/>
            <p:cNvSpPr/>
            <p:nvPr/>
          </p:nvSpPr>
          <p:spPr>
            <a:xfrm rot="20286667">
              <a:off x="5090825" y="914253"/>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4952389" y="1542448"/>
              <a:ext cx="1580605" cy="307777"/>
            </a:xfrm>
            <a:prstGeom prst="rect">
              <a:avLst/>
            </a:prstGeom>
            <a:noFill/>
          </p:spPr>
          <p:txBody>
            <a:bodyPr wrap="square" rtlCol="0">
              <a:spAutoFit/>
            </a:bodyPr>
            <a:lstStyle/>
            <a:p>
              <a:r>
                <a:rPr lang="en-US" sz="1400" b="1" dirty="0" smtClean="0">
                  <a:solidFill>
                    <a:schemeClr val="bg1"/>
                  </a:solidFill>
                </a:rPr>
                <a:t>Advertisement</a:t>
              </a:r>
              <a:endParaRPr lang="en-US" sz="14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584066" y="6442849"/>
            <a:ext cx="1409116"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Advertisement</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26957" y="477523"/>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862619" y="4726030"/>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chemeClr val="tx1"/>
                </a:solidFill>
                <a:latin typeface="Arial Black" panose="020B0A04020102020204" pitchFamily="34" charset="0"/>
              </a:rPr>
              <a:t>The Largest ocean on Earth is the Pacific Ocean. It covers ____________ percent of the Earth’s surface</a:t>
            </a:r>
            <a:endParaRPr lang="en-US" sz="1100" dirty="0">
              <a:solidFill>
                <a:schemeClr val="tx1"/>
              </a:solidFill>
              <a:latin typeface="Arial Black" panose="020B0A04020102020204" pitchFamily="34" charset="0"/>
            </a:endParaRPr>
          </a:p>
        </p:txBody>
      </p:sp>
      <p:sp>
        <p:nvSpPr>
          <p:cNvPr id="292" name="Oval 291"/>
          <p:cNvSpPr/>
          <p:nvPr/>
        </p:nvSpPr>
        <p:spPr>
          <a:xfrm>
            <a:off x="2119316" y="5272735"/>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293" name="Oval 292"/>
          <p:cNvSpPr/>
          <p:nvPr/>
        </p:nvSpPr>
        <p:spPr>
          <a:xfrm>
            <a:off x="3092895" y="5282566"/>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a:t>
            </a:r>
            <a:endParaRPr lang="en-US" dirty="0"/>
          </a:p>
        </p:txBody>
      </p:sp>
      <p:sp>
        <p:nvSpPr>
          <p:cNvPr id="294" name="Oval 293"/>
          <p:cNvSpPr/>
          <p:nvPr/>
        </p:nvSpPr>
        <p:spPr>
          <a:xfrm>
            <a:off x="4085578" y="5282566"/>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90%</a:t>
            </a:r>
            <a:endParaRPr lang="en-US" dirty="0"/>
          </a:p>
        </p:txBody>
      </p:sp>
      <p:sp>
        <p:nvSpPr>
          <p:cNvPr id="295" name="Oval 294"/>
          <p:cNvSpPr/>
          <p:nvPr/>
        </p:nvSpPr>
        <p:spPr>
          <a:xfrm>
            <a:off x="5078261" y="5282223"/>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874668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303159" y="3671740"/>
              <a:ext cx="1427333" cy="963033"/>
            </a:xfrm>
            <a:prstGeom prst="rect">
              <a:avLst/>
            </a:prstGeom>
          </p:spPr>
        </p:pic>
        <p:sp>
          <p:nvSpPr>
            <p:cNvPr id="13" name="TextBox 12"/>
            <p:cNvSpPr txBox="1"/>
            <p:nvPr/>
          </p:nvSpPr>
          <p:spPr>
            <a:xfrm>
              <a:off x="2715396" y="454776"/>
              <a:ext cx="2649256" cy="1754326"/>
            </a:xfrm>
            <a:prstGeom prst="rect">
              <a:avLst/>
            </a:prstGeom>
            <a:noFill/>
          </p:spPr>
          <p:txBody>
            <a:bodyPr wrap="square" rtlCol="0">
              <a:spAutoFit/>
            </a:bodyPr>
            <a:lstStyle/>
            <a:p>
              <a:r>
                <a:rPr lang="en-US" b="1" dirty="0">
                  <a:latin typeface="Arial Narrow" panose="020B0606020202030204" pitchFamily="34" charset="0"/>
                </a:rPr>
                <a:t>Literature in English produced in what is now the United States of America. (Example: “The Grapes of Wrath” by John Steinbeck)</a:t>
              </a:r>
            </a:p>
          </p:txBody>
        </p:sp>
      </p:grpSp>
      <p:grpSp>
        <p:nvGrpSpPr>
          <p:cNvPr id="17" name="Group 16"/>
          <p:cNvGrpSpPr/>
          <p:nvPr/>
        </p:nvGrpSpPr>
        <p:grpSpPr>
          <a:xfrm>
            <a:off x="1601216" y="897128"/>
            <a:ext cx="1188209" cy="1546219"/>
            <a:chOff x="1703160" y="906869"/>
            <a:chExt cx="1188209" cy="1546219"/>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35312" y="1259276"/>
              <a:ext cx="1351145" cy="646331"/>
            </a:xfrm>
            <a:prstGeom prst="rect">
              <a:avLst/>
            </a:prstGeom>
            <a:noFill/>
          </p:spPr>
          <p:txBody>
            <a:bodyPr wrap="square" rtlCol="0">
              <a:spAutoFit/>
            </a:bodyPr>
            <a:lstStyle/>
            <a:p>
              <a:r>
                <a:rPr lang="en-US" b="1" dirty="0" smtClean="0">
                  <a:solidFill>
                    <a:schemeClr val="bg1"/>
                  </a:solidFill>
                </a:rPr>
                <a:t>American</a:t>
              </a:r>
            </a:p>
            <a:p>
              <a:r>
                <a:rPr lang="en-US" b="1" dirty="0" smtClean="0">
                  <a:solidFill>
                    <a:schemeClr val="bg1"/>
                  </a:solidFill>
                </a:rPr>
                <a:t>Literature</a:t>
              </a:r>
              <a:endParaRPr lang="en-US" b="1" dirty="0">
                <a:solidFill>
                  <a:schemeClr val="bg1"/>
                </a:solidFill>
              </a:endParaRPr>
            </a:p>
          </p:txBody>
        </p:sp>
      </p:grpSp>
      <p:grpSp>
        <p:nvGrpSpPr>
          <p:cNvPr id="16" name="Group 15"/>
          <p:cNvGrpSpPr/>
          <p:nvPr/>
        </p:nvGrpSpPr>
        <p:grpSpPr>
          <a:xfrm>
            <a:off x="5191760" y="944880"/>
            <a:ext cx="1113527" cy="1556965"/>
            <a:chOff x="5083737" y="913504"/>
            <a:chExt cx="1113527" cy="1556965"/>
          </a:xfrm>
        </p:grpSpPr>
        <p:sp>
          <p:nvSpPr>
            <p:cNvPr id="14" name="Isosceles Triangle 13"/>
            <p:cNvSpPr/>
            <p:nvPr/>
          </p:nvSpPr>
          <p:spPr>
            <a:xfrm rot="20286667">
              <a:off x="5083737" y="913504"/>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112826" y="1493730"/>
              <a:ext cx="1307147" cy="646331"/>
            </a:xfrm>
            <a:prstGeom prst="rect">
              <a:avLst/>
            </a:prstGeom>
            <a:noFill/>
          </p:spPr>
          <p:txBody>
            <a:bodyPr wrap="square" rtlCol="0">
              <a:spAutoFit/>
            </a:bodyPr>
            <a:lstStyle/>
            <a:p>
              <a:r>
                <a:rPr lang="en-US" b="1" dirty="0" smtClean="0">
                  <a:solidFill>
                    <a:schemeClr val="bg1"/>
                  </a:solidFill>
                </a:rPr>
                <a:t>Compound</a:t>
              </a:r>
            </a:p>
            <a:p>
              <a:r>
                <a:rPr lang="en-US" b="1" dirty="0" smtClean="0">
                  <a:solidFill>
                    <a:schemeClr val="bg1"/>
                  </a:solidFill>
                </a:rPr>
                <a:t>Word</a:t>
              </a:r>
              <a:endParaRPr lang="en-US" b="1" dirty="0">
                <a:solidFill>
                  <a:schemeClr val="bg1"/>
                </a:solidFill>
              </a:endParaRPr>
            </a:p>
          </p:txBody>
        </p:sp>
      </p:grpSp>
      <p:sp>
        <p:nvSpPr>
          <p:cNvPr id="20" name="TextBox 19"/>
          <p:cNvSpPr txBox="1"/>
          <p:nvPr/>
        </p:nvSpPr>
        <p:spPr>
          <a:xfrm>
            <a:off x="7854110" y="696767"/>
            <a:ext cx="959585"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American Literature</a:t>
            </a:r>
            <a:endParaRPr lang="en-US" sz="14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.64 and 1.12 </a:t>
            </a:r>
          </a:p>
          <a:p>
            <a:r>
              <a:rPr lang="en-US" dirty="0" smtClean="0"/>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cstate="print">
              <a:extLst>
                <a:ext uri="{28A0092B-C50C-407E-A947-70E740481C1C}">
                  <a14:useLocalDpi xmlns:a14="http://schemas.microsoft.com/office/drawing/2010/main" val="0"/>
                </a:ext>
              </a:extLst>
            </a:blip>
            <a:stretch>
              <a:fillRect/>
            </a:stretch>
          </p:blipFill>
          <p:spPr>
            <a:xfrm>
              <a:off x="3182437" y="3608486"/>
              <a:ext cx="1799329" cy="1186425"/>
            </a:xfrm>
            <a:prstGeom prst="rect">
              <a:avLst/>
            </a:prstGeom>
          </p:spPr>
        </p:pic>
        <p:sp>
          <p:nvSpPr>
            <p:cNvPr id="54" name="TextBox 53"/>
            <p:cNvSpPr txBox="1"/>
            <p:nvPr/>
          </p:nvSpPr>
          <p:spPr>
            <a:xfrm>
              <a:off x="2810274" y="1288583"/>
              <a:ext cx="2649256" cy="1138773"/>
            </a:xfrm>
            <a:prstGeom prst="rect">
              <a:avLst/>
            </a:prstGeom>
            <a:noFill/>
          </p:spPr>
          <p:txBody>
            <a:bodyPr wrap="square" rtlCol="0">
              <a:spAutoFit/>
            </a:bodyPr>
            <a:lstStyle/>
            <a:p>
              <a:r>
                <a:rPr lang="en-US" sz="1700" b="1" dirty="0">
                  <a:latin typeface="Arial Narrow" panose="020B0606020202030204" pitchFamily="34" charset="0"/>
                </a:rPr>
                <a:t>The main word that prefixes and suffixes are added. (Example: port is in the word transportation)</a:t>
              </a:r>
            </a:p>
          </p:txBody>
        </p:sp>
      </p:grpSp>
      <p:grpSp>
        <p:nvGrpSpPr>
          <p:cNvPr id="56" name="Group 55"/>
          <p:cNvGrpSpPr/>
          <p:nvPr/>
        </p:nvGrpSpPr>
        <p:grpSpPr>
          <a:xfrm>
            <a:off x="1601216" y="897128"/>
            <a:ext cx="1188209" cy="1540687"/>
            <a:chOff x="1703160" y="912401"/>
            <a:chExt cx="1188209" cy="1540687"/>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515763" y="1445928"/>
              <a:ext cx="1436386" cy="369332"/>
            </a:xfrm>
            <a:prstGeom prst="rect">
              <a:avLst/>
            </a:prstGeom>
            <a:noFill/>
          </p:spPr>
          <p:txBody>
            <a:bodyPr wrap="square" rtlCol="0">
              <a:spAutoFit/>
            </a:bodyPr>
            <a:lstStyle/>
            <a:p>
              <a:r>
                <a:rPr lang="en-US" b="1" dirty="0" smtClean="0">
                  <a:solidFill>
                    <a:schemeClr val="bg1"/>
                  </a:solidFill>
                </a:rPr>
                <a:t>Contraction</a:t>
              </a:r>
              <a:endParaRPr lang="en-US" b="1" dirty="0">
                <a:solidFill>
                  <a:schemeClr val="bg1"/>
                </a:solidFill>
              </a:endParaRPr>
            </a:p>
          </p:txBody>
        </p:sp>
      </p:grpSp>
      <p:grpSp>
        <p:nvGrpSpPr>
          <p:cNvPr id="59" name="Group 58"/>
          <p:cNvGrpSpPr/>
          <p:nvPr/>
        </p:nvGrpSpPr>
        <p:grpSpPr>
          <a:xfrm>
            <a:off x="5318760" y="944880"/>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278207" y="1406659"/>
              <a:ext cx="1055274" cy="369332"/>
            </a:xfrm>
            <a:prstGeom prst="rect">
              <a:avLst/>
            </a:prstGeom>
            <a:noFill/>
          </p:spPr>
          <p:txBody>
            <a:bodyPr wrap="square" rtlCol="0">
              <a:spAutoFit/>
            </a:bodyPr>
            <a:lstStyle/>
            <a:p>
              <a:r>
                <a:rPr lang="en-US" b="1" dirty="0" smtClean="0">
                  <a:solidFill>
                    <a:schemeClr val="bg1"/>
                  </a:solidFill>
                </a:rPr>
                <a:t>Base</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Base</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99005" y="3830568"/>
              <a:ext cx="1272624" cy="899999"/>
            </a:xfrm>
            <a:prstGeom prst="rect">
              <a:avLst/>
            </a:prstGeom>
          </p:spPr>
        </p:pic>
        <p:sp>
          <p:nvSpPr>
            <p:cNvPr id="68" name="TextBox 67"/>
            <p:cNvSpPr txBox="1"/>
            <p:nvPr/>
          </p:nvSpPr>
          <p:spPr>
            <a:xfrm>
              <a:off x="2867760" y="1368897"/>
              <a:ext cx="2649256" cy="923330"/>
            </a:xfrm>
            <a:prstGeom prst="rect">
              <a:avLst/>
            </a:prstGeom>
            <a:noFill/>
          </p:spPr>
          <p:txBody>
            <a:bodyPr wrap="square" rtlCol="0">
              <a:spAutoFit/>
            </a:bodyPr>
            <a:lstStyle/>
            <a:p>
              <a:r>
                <a:rPr lang="en-US" b="1" dirty="0">
                  <a:latin typeface="Arial Narrow" panose="020B0606020202030204" pitchFamily="34" charset="0"/>
                </a:rPr>
                <a:t>The result of two words being joined (example: toothbrush)</a:t>
              </a:r>
            </a:p>
          </p:txBody>
        </p:sp>
      </p:grpSp>
      <p:grpSp>
        <p:nvGrpSpPr>
          <p:cNvPr id="69" name="Group 68"/>
          <p:cNvGrpSpPr/>
          <p:nvPr/>
        </p:nvGrpSpPr>
        <p:grpSpPr>
          <a:xfrm>
            <a:off x="1601216" y="1024128"/>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Contraction</a:t>
              </a:r>
              <a:endParaRPr lang="en-US" sz="1600" b="1" dirty="0">
                <a:solidFill>
                  <a:schemeClr val="bg1"/>
                </a:solidFill>
              </a:endParaRPr>
            </a:p>
          </p:txBody>
        </p:sp>
      </p:grpSp>
      <p:grpSp>
        <p:nvGrpSpPr>
          <p:cNvPr id="72" name="Group 71"/>
          <p:cNvGrpSpPr/>
          <p:nvPr/>
        </p:nvGrpSpPr>
        <p:grpSpPr>
          <a:xfrm>
            <a:off x="5191760" y="944880"/>
            <a:ext cx="1113527" cy="1477272"/>
            <a:chOff x="5102948" y="913896"/>
            <a:chExt cx="1113527" cy="147727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38209" y="1438471"/>
              <a:ext cx="1320619" cy="584775"/>
            </a:xfrm>
            <a:prstGeom prst="rect">
              <a:avLst/>
            </a:prstGeom>
            <a:noFill/>
          </p:spPr>
          <p:txBody>
            <a:bodyPr wrap="square" rtlCol="0">
              <a:spAutoFit/>
            </a:bodyPr>
            <a:lstStyle/>
            <a:p>
              <a:r>
                <a:rPr lang="en-US" sz="1600" b="1" dirty="0" smtClean="0">
                  <a:solidFill>
                    <a:schemeClr val="bg1"/>
                  </a:solidFill>
                </a:rPr>
                <a:t>Compound Word</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Compound</a:t>
            </a:r>
          </a:p>
          <a:p>
            <a:pPr algn="ctr"/>
            <a:r>
              <a:rPr lang="en-US" sz="1400" b="1" dirty="0" smtClean="0">
                <a:solidFill>
                  <a:schemeClr val="bg1"/>
                </a:solidFill>
                <a:latin typeface="Arial Narrow" panose="020B0606020202030204" pitchFamily="34" charset="0"/>
              </a:rPr>
              <a:t>Word</a:t>
            </a:r>
            <a:endParaRPr lang="en-US" sz="14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215049" y="3659449"/>
              <a:ext cx="1719450" cy="1113142"/>
            </a:xfrm>
            <a:prstGeom prst="rect">
              <a:avLst/>
            </a:prstGeom>
          </p:spPr>
        </p:pic>
        <p:sp>
          <p:nvSpPr>
            <p:cNvPr id="83" name="TextBox 82"/>
            <p:cNvSpPr txBox="1"/>
            <p:nvPr/>
          </p:nvSpPr>
          <p:spPr>
            <a:xfrm>
              <a:off x="2772216" y="684241"/>
              <a:ext cx="2649256" cy="2031325"/>
            </a:xfrm>
            <a:prstGeom prst="rect">
              <a:avLst/>
            </a:prstGeom>
            <a:noFill/>
          </p:spPr>
          <p:txBody>
            <a:bodyPr wrap="square" rtlCol="0">
              <a:spAutoFit/>
            </a:bodyPr>
            <a:lstStyle/>
            <a:p>
              <a:r>
                <a:rPr lang="en-US" b="1" dirty="0">
                  <a:latin typeface="Arial Narrow" panose="020B0606020202030204" pitchFamily="34" charset="0"/>
                </a:rPr>
                <a:t>A word produced by running two or more words together and leaving out some of the letters or sounds (example: Combining Can and not into Can’t)</a:t>
              </a:r>
            </a:p>
          </p:txBody>
        </p:sp>
      </p:grpSp>
      <p:grpSp>
        <p:nvGrpSpPr>
          <p:cNvPr id="84" name="Group 83"/>
          <p:cNvGrpSpPr/>
          <p:nvPr/>
        </p:nvGrpSpPr>
        <p:grpSpPr>
          <a:xfrm>
            <a:off x="1601216" y="897128"/>
            <a:ext cx="1188209" cy="1472399"/>
            <a:chOff x="1703160" y="980689"/>
            <a:chExt cx="1188209" cy="1472399"/>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361058"/>
              <a:ext cx="1345514" cy="584775"/>
            </a:xfrm>
            <a:prstGeom prst="rect">
              <a:avLst/>
            </a:prstGeom>
            <a:noFill/>
          </p:spPr>
          <p:txBody>
            <a:bodyPr wrap="square" rtlCol="0">
              <a:spAutoFit/>
            </a:bodyPr>
            <a:lstStyle/>
            <a:p>
              <a:r>
                <a:rPr lang="en-US" sz="1600" b="1" dirty="0" smtClean="0">
                  <a:solidFill>
                    <a:schemeClr val="bg1"/>
                  </a:solidFill>
                </a:rPr>
                <a:t>Compound</a:t>
              </a:r>
            </a:p>
            <a:p>
              <a:r>
                <a:rPr lang="en-US" sz="1600" b="1" dirty="0" smtClean="0">
                  <a:solidFill>
                    <a:schemeClr val="bg1"/>
                  </a:solidFill>
                </a:rPr>
                <a:t>Word</a:t>
              </a:r>
              <a:endParaRPr lang="en-US" sz="1600" b="1" dirty="0">
                <a:solidFill>
                  <a:schemeClr val="bg1"/>
                </a:solidFill>
              </a:endParaRPr>
            </a:p>
          </p:txBody>
        </p:sp>
      </p:grpSp>
      <p:grpSp>
        <p:nvGrpSpPr>
          <p:cNvPr id="87" name="Group 86"/>
          <p:cNvGrpSpPr/>
          <p:nvPr/>
        </p:nvGrpSpPr>
        <p:grpSpPr>
          <a:xfrm>
            <a:off x="5191760" y="817880"/>
            <a:ext cx="1113527" cy="1580605"/>
            <a:chOff x="5102948" y="770813"/>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7253" y="1407227"/>
              <a:ext cx="1580605" cy="307777"/>
            </a:xfrm>
            <a:prstGeom prst="rect">
              <a:avLst/>
            </a:prstGeom>
            <a:noFill/>
          </p:spPr>
          <p:txBody>
            <a:bodyPr wrap="square" rtlCol="0">
              <a:spAutoFit/>
            </a:bodyPr>
            <a:lstStyle/>
            <a:p>
              <a:r>
                <a:rPr lang="en-US" sz="1400" b="1" dirty="0" smtClean="0">
                  <a:solidFill>
                    <a:schemeClr val="bg1"/>
                  </a:solidFill>
                </a:rPr>
                <a:t>Contraction</a:t>
              </a:r>
              <a:endParaRPr lang="en-US" sz="14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Contraction</a:t>
            </a:r>
            <a:endParaRPr lang="en-US" sz="14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cstate="print">
              <a:extLst>
                <a:ext uri="{28A0092B-C50C-407E-A947-70E740481C1C}">
                  <a14:useLocalDpi xmlns:a14="http://schemas.microsoft.com/office/drawing/2010/main" val="0"/>
                </a:ext>
              </a:extLst>
            </a:blip>
            <a:stretch>
              <a:fillRect/>
            </a:stretch>
          </p:blipFill>
          <p:spPr>
            <a:xfrm>
              <a:off x="3422214" y="3619749"/>
              <a:ext cx="1290132" cy="1282314"/>
            </a:xfrm>
            <a:prstGeom prst="rect">
              <a:avLst/>
            </a:prstGeom>
          </p:spPr>
        </p:pic>
        <p:sp>
          <p:nvSpPr>
            <p:cNvPr id="98" name="TextBox 97"/>
            <p:cNvSpPr txBox="1"/>
            <p:nvPr/>
          </p:nvSpPr>
          <p:spPr>
            <a:xfrm>
              <a:off x="2791858" y="1025155"/>
              <a:ext cx="2649256" cy="1477328"/>
            </a:xfrm>
            <a:prstGeom prst="rect">
              <a:avLst/>
            </a:prstGeom>
            <a:noFill/>
          </p:spPr>
          <p:txBody>
            <a:bodyPr wrap="square" rtlCol="0">
              <a:spAutoFit/>
            </a:bodyPr>
            <a:lstStyle/>
            <a:p>
              <a:r>
                <a:rPr lang="en-US" b="1" dirty="0">
                  <a:latin typeface="Arial Narrow" panose="020B0606020202030204" pitchFamily="34" charset="0"/>
                </a:rPr>
                <a:t>A specific set of rules or guidance to complete a task (Example: The teacher gives the ______________ before taking the test.)</a:t>
              </a:r>
            </a:p>
          </p:txBody>
        </p:sp>
      </p:grpSp>
      <p:grpSp>
        <p:nvGrpSpPr>
          <p:cNvPr id="99" name="Group 98"/>
          <p:cNvGrpSpPr/>
          <p:nvPr/>
        </p:nvGrpSpPr>
        <p:grpSpPr>
          <a:xfrm>
            <a:off x="1601216" y="770128"/>
            <a:ext cx="1188209" cy="1565262"/>
            <a:chOff x="1703160" y="887826"/>
            <a:chExt cx="1188209" cy="156526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712647" y="1391306"/>
              <a:ext cx="1345514" cy="338554"/>
            </a:xfrm>
            <a:prstGeom prst="rect">
              <a:avLst/>
            </a:prstGeom>
            <a:noFill/>
          </p:spPr>
          <p:txBody>
            <a:bodyPr wrap="square" rtlCol="0">
              <a:spAutoFit/>
            </a:bodyPr>
            <a:lstStyle/>
            <a:p>
              <a:r>
                <a:rPr lang="en-US" sz="1600" b="1" dirty="0" smtClean="0">
                  <a:solidFill>
                    <a:schemeClr val="bg1"/>
                  </a:solidFill>
                </a:rPr>
                <a:t>Index</a:t>
              </a:r>
              <a:endParaRPr lang="en-US" sz="1600" b="1" dirty="0">
                <a:solidFill>
                  <a:schemeClr val="bg1"/>
                </a:solidFill>
              </a:endParaRPr>
            </a:p>
          </p:txBody>
        </p:sp>
      </p:grpSp>
      <p:grpSp>
        <p:nvGrpSpPr>
          <p:cNvPr id="102" name="Group 101"/>
          <p:cNvGrpSpPr/>
          <p:nvPr/>
        </p:nvGrpSpPr>
        <p:grpSpPr>
          <a:xfrm>
            <a:off x="5191760" y="817880"/>
            <a:ext cx="1113527" cy="1580605"/>
            <a:chOff x="5102948" y="756556"/>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63914" y="1392970"/>
              <a:ext cx="1580605" cy="307777"/>
            </a:xfrm>
            <a:prstGeom prst="rect">
              <a:avLst/>
            </a:prstGeom>
            <a:noFill/>
          </p:spPr>
          <p:txBody>
            <a:bodyPr wrap="square" rtlCol="0">
              <a:spAutoFit/>
            </a:bodyPr>
            <a:lstStyle/>
            <a:p>
              <a:r>
                <a:rPr lang="en-US" sz="1400" b="1" dirty="0">
                  <a:solidFill>
                    <a:schemeClr val="bg1"/>
                  </a:solidFill>
                </a:rPr>
                <a:t>Directions</a:t>
              </a: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Directions</a:t>
            </a:r>
            <a:endParaRPr lang="en-US" sz="14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378875" y="3526225"/>
              <a:ext cx="1410459" cy="1370808"/>
            </a:xfrm>
            <a:prstGeom prst="rect">
              <a:avLst/>
            </a:prstGeom>
          </p:spPr>
        </p:pic>
        <p:sp>
          <p:nvSpPr>
            <p:cNvPr id="142" name="TextBox 141"/>
            <p:cNvSpPr txBox="1"/>
            <p:nvPr/>
          </p:nvSpPr>
          <p:spPr>
            <a:xfrm>
              <a:off x="2869441" y="1134198"/>
              <a:ext cx="2649256" cy="1400383"/>
            </a:xfrm>
            <a:prstGeom prst="rect">
              <a:avLst/>
            </a:prstGeom>
            <a:noFill/>
          </p:spPr>
          <p:txBody>
            <a:bodyPr wrap="square" rtlCol="0">
              <a:spAutoFit/>
            </a:bodyPr>
            <a:lstStyle/>
            <a:p>
              <a:r>
                <a:rPr lang="en-US" sz="1700" b="1" dirty="0">
                  <a:latin typeface="Arial Narrow" panose="020B0606020202030204" pitchFamily="34" charset="0"/>
                </a:rPr>
                <a:t>A genre of story that often has princes, kings, dragons, princesses, and uses a lot of magic. (Example: The Princess and the Pea)</a:t>
              </a:r>
            </a:p>
          </p:txBody>
        </p:sp>
      </p:grpSp>
      <p:grpSp>
        <p:nvGrpSpPr>
          <p:cNvPr id="143" name="Group 142"/>
          <p:cNvGrpSpPr/>
          <p:nvPr/>
        </p:nvGrpSpPr>
        <p:grpSpPr>
          <a:xfrm>
            <a:off x="1601216" y="1024128"/>
            <a:ext cx="1188209" cy="1414638"/>
            <a:chOff x="1703160" y="1038450"/>
            <a:chExt cx="1188209" cy="1414638"/>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45507" y="1298210"/>
              <a:ext cx="1165851" cy="646331"/>
            </a:xfrm>
            <a:prstGeom prst="rect">
              <a:avLst/>
            </a:prstGeom>
            <a:noFill/>
          </p:spPr>
          <p:txBody>
            <a:bodyPr wrap="square" rtlCol="0">
              <a:spAutoFit/>
            </a:bodyPr>
            <a:lstStyle/>
            <a:p>
              <a:r>
                <a:rPr lang="en-US" b="1" dirty="0" smtClean="0">
                  <a:solidFill>
                    <a:schemeClr val="bg1"/>
                  </a:solidFill>
                </a:rPr>
                <a:t>Fairy</a:t>
              </a:r>
            </a:p>
            <a:p>
              <a:r>
                <a:rPr lang="en-US" b="1" dirty="0" smtClean="0">
                  <a:solidFill>
                    <a:schemeClr val="bg1"/>
                  </a:solidFill>
                </a:rPr>
                <a:t>Tale</a:t>
              </a:r>
              <a:endParaRPr lang="en-US" b="1" dirty="0">
                <a:solidFill>
                  <a:schemeClr val="bg1"/>
                </a:solidFill>
              </a:endParaRPr>
            </a:p>
          </p:txBody>
        </p:sp>
      </p:grpSp>
      <p:grpSp>
        <p:nvGrpSpPr>
          <p:cNvPr id="146" name="Group 145"/>
          <p:cNvGrpSpPr/>
          <p:nvPr/>
        </p:nvGrpSpPr>
        <p:grpSpPr>
          <a:xfrm>
            <a:off x="5191760" y="944880"/>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323256" y="1225950"/>
              <a:ext cx="1055274" cy="646331"/>
            </a:xfrm>
            <a:prstGeom prst="rect">
              <a:avLst/>
            </a:prstGeom>
            <a:noFill/>
          </p:spPr>
          <p:txBody>
            <a:bodyPr wrap="square" rtlCol="0">
              <a:spAutoFit/>
            </a:bodyPr>
            <a:lstStyle/>
            <a:p>
              <a:r>
                <a:rPr lang="en-US" b="1" dirty="0" smtClean="0">
                  <a:solidFill>
                    <a:schemeClr val="bg1"/>
                  </a:solidFill>
                </a:rPr>
                <a:t>Folk</a:t>
              </a:r>
            </a:p>
            <a:p>
              <a:r>
                <a:rPr lang="en-US" b="1" dirty="0" smtClean="0">
                  <a:solidFill>
                    <a:schemeClr val="bg1"/>
                  </a:solidFill>
                </a:rPr>
                <a:t>Tale</a:t>
              </a:r>
              <a:endParaRPr lang="en-US" b="1" dirty="0">
                <a:solidFill>
                  <a:schemeClr val="bg1"/>
                </a:solidFill>
              </a:endParaRPr>
            </a:p>
          </p:txBody>
        </p:sp>
      </p:grpSp>
      <p:sp>
        <p:nvSpPr>
          <p:cNvPr id="149" name="TextBox 148"/>
          <p:cNvSpPr txBox="1"/>
          <p:nvPr/>
        </p:nvSpPr>
        <p:spPr>
          <a:xfrm>
            <a:off x="7748434" y="2616343"/>
            <a:ext cx="119850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Fairy Tale</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293844" y="3618933"/>
              <a:ext cx="1580521" cy="1185391"/>
            </a:xfrm>
            <a:prstGeom prst="rect">
              <a:avLst/>
            </a:prstGeom>
          </p:spPr>
        </p:pic>
        <p:sp>
          <p:nvSpPr>
            <p:cNvPr id="157" name="TextBox 156"/>
            <p:cNvSpPr txBox="1"/>
            <p:nvPr/>
          </p:nvSpPr>
          <p:spPr>
            <a:xfrm>
              <a:off x="2801120" y="1090723"/>
              <a:ext cx="2649256" cy="1400383"/>
            </a:xfrm>
            <a:prstGeom prst="rect">
              <a:avLst/>
            </a:prstGeom>
            <a:noFill/>
          </p:spPr>
          <p:txBody>
            <a:bodyPr wrap="square" rtlCol="0">
              <a:spAutoFit/>
            </a:bodyPr>
            <a:lstStyle/>
            <a:p>
              <a:r>
                <a:rPr lang="en-US" sz="1700" b="1" dirty="0">
                  <a:latin typeface="Arial Narrow" panose="020B0606020202030204" pitchFamily="34" charset="0"/>
                </a:rPr>
                <a:t>Any belief or story passed on traditionally, especially one considered to be false or based on superstition (Example: Paul Bunyan)</a:t>
              </a:r>
            </a:p>
          </p:txBody>
        </p:sp>
      </p:grpSp>
      <p:grpSp>
        <p:nvGrpSpPr>
          <p:cNvPr id="158" name="Group 157"/>
          <p:cNvGrpSpPr/>
          <p:nvPr/>
        </p:nvGrpSpPr>
        <p:grpSpPr>
          <a:xfrm>
            <a:off x="1601216" y="897128"/>
            <a:ext cx="1188209" cy="1505186"/>
            <a:chOff x="1703160" y="947902"/>
            <a:chExt cx="1188209" cy="1505186"/>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863741" y="1207662"/>
              <a:ext cx="1165851" cy="646331"/>
            </a:xfrm>
            <a:prstGeom prst="rect">
              <a:avLst/>
            </a:prstGeom>
            <a:noFill/>
          </p:spPr>
          <p:txBody>
            <a:bodyPr wrap="square" rtlCol="0">
              <a:spAutoFit/>
            </a:bodyPr>
            <a:lstStyle/>
            <a:p>
              <a:r>
                <a:rPr lang="en-US" b="1" dirty="0" smtClean="0">
                  <a:solidFill>
                    <a:schemeClr val="bg1"/>
                  </a:solidFill>
                </a:rPr>
                <a:t>Folk</a:t>
              </a:r>
            </a:p>
            <a:p>
              <a:r>
                <a:rPr lang="en-US" b="1" dirty="0" smtClean="0">
                  <a:solidFill>
                    <a:schemeClr val="bg1"/>
                  </a:solidFill>
                </a:rPr>
                <a:t>Tale</a:t>
              </a:r>
              <a:endParaRPr lang="en-US" b="1" dirty="0">
                <a:solidFill>
                  <a:schemeClr val="bg1"/>
                </a:solidFill>
              </a:endParaRPr>
            </a:p>
          </p:txBody>
        </p:sp>
      </p:grpSp>
      <p:grpSp>
        <p:nvGrpSpPr>
          <p:cNvPr id="161" name="Group 160"/>
          <p:cNvGrpSpPr/>
          <p:nvPr/>
        </p:nvGrpSpPr>
        <p:grpSpPr>
          <a:xfrm>
            <a:off x="5191760" y="944880"/>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294500" y="1289939"/>
              <a:ext cx="1055274" cy="646331"/>
            </a:xfrm>
            <a:prstGeom prst="rect">
              <a:avLst/>
            </a:prstGeom>
            <a:noFill/>
          </p:spPr>
          <p:txBody>
            <a:bodyPr wrap="square" rtlCol="0">
              <a:spAutoFit/>
            </a:bodyPr>
            <a:lstStyle/>
            <a:p>
              <a:r>
                <a:rPr lang="en-US" b="1" dirty="0" smtClean="0">
                  <a:solidFill>
                    <a:schemeClr val="bg1"/>
                  </a:solidFill>
                </a:rPr>
                <a:t>Fairy </a:t>
              </a:r>
            </a:p>
            <a:p>
              <a:r>
                <a:rPr lang="en-US" b="1" dirty="0" smtClean="0">
                  <a:solidFill>
                    <a:schemeClr val="bg1"/>
                  </a:solidFill>
                </a:rPr>
                <a:t>Tale</a:t>
              </a:r>
              <a:endParaRPr lang="en-US" b="1" dirty="0">
                <a:solidFill>
                  <a:schemeClr val="bg1"/>
                </a:solidFill>
              </a:endParaRPr>
            </a:p>
          </p:txBody>
        </p:sp>
      </p:grpSp>
      <p:sp>
        <p:nvSpPr>
          <p:cNvPr id="164" name="TextBox 163"/>
          <p:cNvSpPr txBox="1"/>
          <p:nvPr/>
        </p:nvSpPr>
        <p:spPr>
          <a:xfrm>
            <a:off x="7801256" y="2915993"/>
            <a:ext cx="119850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Folk Tale</a:t>
            </a:r>
            <a:endParaRPr lang="en-US" sz="14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494619" y="3585150"/>
              <a:ext cx="1096505" cy="1422964"/>
            </a:xfrm>
            <a:prstGeom prst="rect">
              <a:avLst/>
            </a:prstGeom>
          </p:spPr>
        </p:pic>
        <p:sp>
          <p:nvSpPr>
            <p:cNvPr id="172" name="TextBox 171"/>
            <p:cNvSpPr txBox="1"/>
            <p:nvPr/>
          </p:nvSpPr>
          <p:spPr>
            <a:xfrm>
              <a:off x="2984169" y="678094"/>
              <a:ext cx="2311767" cy="2246769"/>
            </a:xfrm>
            <a:prstGeom prst="rect">
              <a:avLst/>
            </a:prstGeom>
            <a:noFill/>
          </p:spPr>
          <p:txBody>
            <a:bodyPr wrap="square" rtlCol="0">
              <a:spAutoFit/>
            </a:bodyPr>
            <a:lstStyle/>
            <a:p>
              <a:r>
                <a:rPr lang="en-US" sz="1400" b="1" dirty="0">
                  <a:latin typeface="Arial Narrow" panose="020B0606020202030204" pitchFamily="34" charset="0"/>
                </a:rPr>
                <a:t>An alphabetical list of names, subjects, etc., with the page numbers where to find the information.  Usually found in the back of the book.  (Example: I wanted to know what page contained information about dinosaurs so I looked in the ____________)</a:t>
              </a:r>
            </a:p>
          </p:txBody>
        </p:sp>
      </p:grpSp>
      <p:grpSp>
        <p:nvGrpSpPr>
          <p:cNvPr id="173" name="Group 172"/>
          <p:cNvGrpSpPr/>
          <p:nvPr/>
        </p:nvGrpSpPr>
        <p:grpSpPr>
          <a:xfrm>
            <a:off x="1596326" y="1019850"/>
            <a:ext cx="1188209" cy="1412320"/>
            <a:chOff x="1703160" y="1040768"/>
            <a:chExt cx="1188209" cy="1412320"/>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809282" y="1439028"/>
              <a:ext cx="1165851"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grpSp>
        <p:nvGrpSpPr>
          <p:cNvPr id="176" name="Group 175"/>
          <p:cNvGrpSpPr/>
          <p:nvPr/>
        </p:nvGrpSpPr>
        <p:grpSpPr>
          <a:xfrm>
            <a:off x="5187098" y="942249"/>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240828" y="1427517"/>
              <a:ext cx="1055274" cy="369332"/>
            </a:xfrm>
            <a:prstGeom prst="rect">
              <a:avLst/>
            </a:prstGeom>
            <a:noFill/>
          </p:spPr>
          <p:txBody>
            <a:bodyPr wrap="square" rtlCol="0">
              <a:spAutoFit/>
            </a:bodyPr>
            <a:lstStyle/>
            <a:p>
              <a:r>
                <a:rPr lang="en-US" b="1" dirty="0" smtClean="0">
                  <a:solidFill>
                    <a:schemeClr val="bg1"/>
                  </a:solidFill>
                </a:rPr>
                <a:t>Note</a:t>
              </a:r>
              <a:endParaRPr lang="en-US" b="1" dirty="0">
                <a:solidFill>
                  <a:schemeClr val="bg1"/>
                </a:solidFill>
              </a:endParaRPr>
            </a:p>
          </p:txBody>
        </p:sp>
      </p:grpSp>
      <p:sp>
        <p:nvSpPr>
          <p:cNvPr id="179" name="TextBox 178"/>
          <p:cNvSpPr txBox="1"/>
          <p:nvPr/>
        </p:nvSpPr>
        <p:spPr>
          <a:xfrm>
            <a:off x="7851886" y="3252760"/>
            <a:ext cx="947347" cy="369332"/>
          </a:xfrm>
          <a:prstGeom prst="rect">
            <a:avLst/>
          </a:prstGeom>
          <a:noFill/>
        </p:spPr>
        <p:txBody>
          <a:bodyPr wrap="square" rtlCol="0">
            <a:spAutoFit/>
          </a:bodyPr>
          <a:lstStyle/>
          <a:p>
            <a:pPr algn="ctr"/>
            <a:r>
              <a:rPr lang="en-US" b="1" dirty="0" smtClean="0">
                <a:solidFill>
                  <a:schemeClr val="bg1"/>
                </a:solidFill>
                <a:latin typeface="Arial Narrow" panose="020B0606020202030204" pitchFamily="34" charset="0"/>
              </a:rPr>
              <a:t>Index</a:t>
            </a:r>
            <a:endParaRPr lang="en-US"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448303" y="3659268"/>
              <a:ext cx="1234281" cy="980776"/>
            </a:xfrm>
            <a:prstGeom prst="rect">
              <a:avLst/>
            </a:prstGeom>
          </p:spPr>
        </p:pic>
        <p:sp>
          <p:nvSpPr>
            <p:cNvPr id="187" name="TextBox 186"/>
            <p:cNvSpPr txBox="1"/>
            <p:nvPr/>
          </p:nvSpPr>
          <p:spPr>
            <a:xfrm>
              <a:off x="2880586" y="764899"/>
              <a:ext cx="2311767" cy="1923604"/>
            </a:xfrm>
            <a:prstGeom prst="rect">
              <a:avLst/>
            </a:prstGeom>
            <a:noFill/>
          </p:spPr>
          <p:txBody>
            <a:bodyPr wrap="square" rtlCol="0">
              <a:spAutoFit/>
            </a:bodyPr>
            <a:lstStyle/>
            <a:p>
              <a:r>
                <a:rPr lang="en-US" sz="1700" b="1" dirty="0">
                  <a:latin typeface="Arial Narrow" panose="020B0606020202030204" pitchFamily="34" charset="0"/>
                </a:rPr>
                <a:t>Writing down or making a mental note of things that you have to do. (Example: I made a shopping ___________ before I went to the store.)</a:t>
              </a:r>
            </a:p>
          </p:txBody>
        </p:sp>
      </p:grpSp>
      <p:grpSp>
        <p:nvGrpSpPr>
          <p:cNvPr id="188" name="Group 187"/>
          <p:cNvGrpSpPr/>
          <p:nvPr/>
        </p:nvGrpSpPr>
        <p:grpSpPr>
          <a:xfrm>
            <a:off x="1601216" y="897128"/>
            <a:ext cx="1188209" cy="1503021"/>
            <a:chOff x="1703160" y="950067"/>
            <a:chExt cx="1188209" cy="1503021"/>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50767" y="1348327"/>
              <a:ext cx="1165851" cy="369332"/>
            </a:xfrm>
            <a:prstGeom prst="rect">
              <a:avLst/>
            </a:prstGeom>
            <a:noFill/>
          </p:spPr>
          <p:txBody>
            <a:bodyPr wrap="square" rtlCol="0">
              <a:spAutoFit/>
            </a:bodyPr>
            <a:lstStyle/>
            <a:p>
              <a:r>
                <a:rPr lang="en-US" b="1" dirty="0" smtClean="0">
                  <a:solidFill>
                    <a:schemeClr val="bg1"/>
                  </a:solidFill>
                </a:rPr>
                <a:t>List</a:t>
              </a:r>
              <a:endParaRPr lang="en-US" b="1" dirty="0">
                <a:solidFill>
                  <a:schemeClr val="bg1"/>
                </a:solidFill>
              </a:endParaRPr>
            </a:p>
          </p:txBody>
        </p:sp>
      </p:grpSp>
      <p:grpSp>
        <p:nvGrpSpPr>
          <p:cNvPr id="191" name="Group 190"/>
          <p:cNvGrpSpPr/>
          <p:nvPr/>
        </p:nvGrpSpPr>
        <p:grpSpPr>
          <a:xfrm>
            <a:off x="4937760" y="944880"/>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257716" y="1445694"/>
              <a:ext cx="1055274"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sp>
        <p:nvSpPr>
          <p:cNvPr id="194" name="TextBox 193"/>
          <p:cNvSpPr txBox="1"/>
          <p:nvPr/>
        </p:nvSpPr>
        <p:spPr>
          <a:xfrm>
            <a:off x="7766512" y="3641347"/>
            <a:ext cx="1083694" cy="369332"/>
          </a:xfrm>
          <a:prstGeom prst="rect">
            <a:avLst/>
          </a:prstGeom>
          <a:noFill/>
        </p:spPr>
        <p:txBody>
          <a:bodyPr wrap="square" rtlCol="0">
            <a:spAutoFit/>
          </a:bodyPr>
          <a:lstStyle/>
          <a:p>
            <a:pPr algn="ctr"/>
            <a:r>
              <a:rPr lang="en-US" b="1" dirty="0" smtClean="0">
                <a:solidFill>
                  <a:schemeClr val="bg1"/>
                </a:solidFill>
                <a:latin typeface="Arial Narrow" panose="020B0606020202030204" pitchFamily="34" charset="0"/>
              </a:rPr>
              <a:t>List</a:t>
            </a:r>
            <a:endParaRPr lang="en-US"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526133" y="3658430"/>
              <a:ext cx="1050921" cy="1113559"/>
            </a:xfrm>
            <a:prstGeom prst="rect">
              <a:avLst/>
            </a:prstGeom>
          </p:spPr>
        </p:pic>
        <p:sp>
          <p:nvSpPr>
            <p:cNvPr id="202" name="TextBox 201"/>
            <p:cNvSpPr txBox="1"/>
            <p:nvPr/>
          </p:nvSpPr>
          <p:spPr>
            <a:xfrm>
              <a:off x="2935517" y="676364"/>
              <a:ext cx="2311767" cy="1923604"/>
            </a:xfrm>
            <a:prstGeom prst="rect">
              <a:avLst/>
            </a:prstGeom>
            <a:noFill/>
          </p:spPr>
          <p:txBody>
            <a:bodyPr wrap="square" rtlCol="0">
              <a:spAutoFit/>
            </a:bodyPr>
            <a:lstStyle/>
            <a:p>
              <a:r>
                <a:rPr lang="en-US" sz="1700" b="1" dirty="0">
                  <a:latin typeface="Arial Narrow" panose="020B0606020202030204" pitchFamily="34" charset="0"/>
                </a:rPr>
                <a:t>What the author wanted you to understand the most out of a nonfiction writing, speech, etc. (Example: The _ of the story was that cheaters never win.)</a:t>
              </a:r>
            </a:p>
          </p:txBody>
        </p:sp>
      </p:grpSp>
      <p:grpSp>
        <p:nvGrpSpPr>
          <p:cNvPr id="203" name="Group 202"/>
          <p:cNvGrpSpPr/>
          <p:nvPr/>
        </p:nvGrpSpPr>
        <p:grpSpPr>
          <a:xfrm>
            <a:off x="1601216" y="770128"/>
            <a:ext cx="1188209" cy="1636633"/>
            <a:chOff x="1703160" y="816455"/>
            <a:chExt cx="1188209" cy="1636633"/>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741480" y="1172375"/>
              <a:ext cx="1358172" cy="646331"/>
            </a:xfrm>
            <a:prstGeom prst="rect">
              <a:avLst/>
            </a:prstGeom>
            <a:noFill/>
          </p:spPr>
          <p:txBody>
            <a:bodyPr wrap="square" rtlCol="0">
              <a:spAutoFit/>
            </a:bodyPr>
            <a:lstStyle/>
            <a:p>
              <a:r>
                <a:rPr lang="en-US" b="1" dirty="0" smtClean="0">
                  <a:solidFill>
                    <a:schemeClr val="bg1"/>
                  </a:solidFill>
                </a:rPr>
                <a:t>Main</a:t>
              </a:r>
            </a:p>
            <a:p>
              <a:r>
                <a:rPr lang="en-US" b="1" dirty="0" smtClean="0">
                  <a:solidFill>
                    <a:schemeClr val="bg1"/>
                  </a:solidFill>
                </a:rPr>
                <a:t>Idea</a:t>
              </a:r>
              <a:endParaRPr lang="en-US" b="1" dirty="0">
                <a:solidFill>
                  <a:schemeClr val="bg1"/>
                </a:solidFill>
              </a:endParaRPr>
            </a:p>
          </p:txBody>
        </p:sp>
      </p:grpSp>
      <p:grpSp>
        <p:nvGrpSpPr>
          <p:cNvPr id="206" name="Group 205"/>
          <p:cNvGrpSpPr/>
          <p:nvPr/>
        </p:nvGrpSpPr>
        <p:grpSpPr>
          <a:xfrm>
            <a:off x="5191760" y="944880"/>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308085"/>
              <a:ext cx="1055274" cy="646331"/>
            </a:xfrm>
            <a:prstGeom prst="rect">
              <a:avLst/>
            </a:prstGeom>
            <a:noFill/>
          </p:spPr>
          <p:txBody>
            <a:bodyPr wrap="square" rtlCol="0">
              <a:spAutoFit/>
            </a:bodyPr>
            <a:lstStyle/>
            <a:p>
              <a:r>
                <a:rPr lang="en-US" b="1" dirty="0" smtClean="0">
                  <a:solidFill>
                    <a:schemeClr val="bg1"/>
                  </a:solidFill>
                </a:rPr>
                <a:t>Folk</a:t>
              </a:r>
            </a:p>
            <a:p>
              <a:r>
                <a:rPr lang="en-US" b="1" dirty="0" smtClean="0">
                  <a:solidFill>
                    <a:schemeClr val="bg1"/>
                  </a:solidFill>
                </a:rPr>
                <a:t>Tale</a:t>
              </a:r>
              <a:endParaRPr lang="en-US" b="1" dirty="0">
                <a:solidFill>
                  <a:schemeClr val="bg1"/>
                </a:solidFill>
              </a:endParaRPr>
            </a:p>
          </p:txBody>
        </p:sp>
      </p:grpSp>
      <p:sp>
        <p:nvSpPr>
          <p:cNvPr id="209" name="TextBox 208"/>
          <p:cNvSpPr txBox="1"/>
          <p:nvPr/>
        </p:nvSpPr>
        <p:spPr>
          <a:xfrm>
            <a:off x="7787303" y="4043789"/>
            <a:ext cx="108369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Main Idea</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482758" y="3683025"/>
              <a:ext cx="1169045" cy="1155761"/>
            </a:xfrm>
            <a:prstGeom prst="rect">
              <a:avLst/>
            </a:prstGeom>
          </p:spPr>
        </p:pic>
        <p:sp>
          <p:nvSpPr>
            <p:cNvPr id="233" name="TextBox 232"/>
            <p:cNvSpPr txBox="1"/>
            <p:nvPr/>
          </p:nvSpPr>
          <p:spPr>
            <a:xfrm>
              <a:off x="2788837" y="944227"/>
              <a:ext cx="2649256" cy="1477328"/>
            </a:xfrm>
            <a:prstGeom prst="rect">
              <a:avLst/>
            </a:prstGeom>
            <a:noFill/>
          </p:spPr>
          <p:txBody>
            <a:bodyPr wrap="square" rtlCol="0">
              <a:spAutoFit/>
            </a:bodyPr>
            <a:lstStyle/>
            <a:p>
              <a:r>
                <a:rPr lang="en-US" b="1" dirty="0">
                  <a:latin typeface="Arial Narrow" panose="020B0606020202030204" pitchFamily="34" charset="0"/>
                </a:rPr>
                <a:t>A short informal letter or written message. (I had to get a _______ from my doctor so I could give it to the nurse at my school.)</a:t>
              </a:r>
            </a:p>
          </p:txBody>
        </p:sp>
      </p:grpSp>
      <p:grpSp>
        <p:nvGrpSpPr>
          <p:cNvPr id="234" name="Group 233"/>
          <p:cNvGrpSpPr/>
          <p:nvPr/>
        </p:nvGrpSpPr>
        <p:grpSpPr>
          <a:xfrm>
            <a:off x="1601216" y="1024128"/>
            <a:ext cx="1188209" cy="1468201"/>
            <a:chOff x="1703160" y="984887"/>
            <a:chExt cx="1188209" cy="1468201"/>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168" y="1488367"/>
              <a:ext cx="1345514" cy="338554"/>
            </a:xfrm>
            <a:prstGeom prst="rect">
              <a:avLst/>
            </a:prstGeom>
            <a:noFill/>
          </p:spPr>
          <p:txBody>
            <a:bodyPr wrap="square" rtlCol="0">
              <a:spAutoFit/>
            </a:bodyPr>
            <a:lstStyle/>
            <a:p>
              <a:r>
                <a:rPr lang="en-US" sz="1600" b="1" dirty="0" smtClean="0">
                  <a:solidFill>
                    <a:schemeClr val="bg1"/>
                  </a:solidFill>
                </a:rPr>
                <a:t>Opposite</a:t>
              </a:r>
              <a:endParaRPr lang="en-US" sz="1600" b="1" dirty="0">
                <a:solidFill>
                  <a:schemeClr val="bg1"/>
                </a:solidFill>
              </a:endParaRPr>
            </a:p>
          </p:txBody>
        </p:sp>
      </p:grpSp>
      <p:grpSp>
        <p:nvGrpSpPr>
          <p:cNvPr id="237" name="Group 236"/>
          <p:cNvGrpSpPr/>
          <p:nvPr/>
        </p:nvGrpSpPr>
        <p:grpSpPr>
          <a:xfrm>
            <a:off x="5191760" y="563880"/>
            <a:ext cx="1113527" cy="1757422"/>
            <a:chOff x="5102948" y="555716"/>
            <a:chExt cx="1113527" cy="1757422"/>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176742"/>
              <a:ext cx="1580605" cy="338554"/>
            </a:xfrm>
            <a:prstGeom prst="rect">
              <a:avLst/>
            </a:prstGeom>
            <a:noFill/>
          </p:spPr>
          <p:txBody>
            <a:bodyPr wrap="square" rtlCol="0">
              <a:spAutoFit/>
            </a:bodyPr>
            <a:lstStyle/>
            <a:p>
              <a:r>
                <a:rPr lang="en-US" sz="1600" b="1" dirty="0" smtClean="0">
                  <a:solidFill>
                    <a:schemeClr val="bg1"/>
                  </a:solidFill>
                </a:rPr>
                <a:t>Note</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27512" y="4492135"/>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Note</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394290" y="3648687"/>
              <a:ext cx="1345980" cy="1224437"/>
            </a:xfrm>
            <a:prstGeom prst="rect">
              <a:avLst/>
            </a:prstGeom>
          </p:spPr>
        </p:pic>
        <p:sp>
          <p:nvSpPr>
            <p:cNvPr id="248" name="TextBox 247"/>
            <p:cNvSpPr txBox="1"/>
            <p:nvPr/>
          </p:nvSpPr>
          <p:spPr>
            <a:xfrm>
              <a:off x="2864618" y="1165094"/>
              <a:ext cx="2649256" cy="1200329"/>
            </a:xfrm>
            <a:prstGeom prst="rect">
              <a:avLst/>
            </a:prstGeom>
            <a:noFill/>
          </p:spPr>
          <p:txBody>
            <a:bodyPr wrap="square" rtlCol="0">
              <a:spAutoFit/>
            </a:bodyPr>
            <a:lstStyle/>
            <a:p>
              <a:r>
                <a:rPr lang="en-US" b="1" dirty="0">
                  <a:latin typeface="Arial Narrow" panose="020B0606020202030204" pitchFamily="34" charset="0"/>
                </a:rPr>
                <a:t>A simple traditional song or poem for children. (Example: Mother Goose is my favorite ________.)</a:t>
              </a:r>
            </a:p>
          </p:txBody>
        </p:sp>
      </p:grpSp>
      <p:grpSp>
        <p:nvGrpSpPr>
          <p:cNvPr id="249" name="Group 248"/>
          <p:cNvGrpSpPr/>
          <p:nvPr/>
        </p:nvGrpSpPr>
        <p:grpSpPr>
          <a:xfrm>
            <a:off x="1601216" y="643128"/>
            <a:ext cx="1188209" cy="1815836"/>
            <a:chOff x="1703160" y="637252"/>
            <a:chExt cx="1188209" cy="1815836"/>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186109">
              <a:off x="1718086" y="1145968"/>
              <a:ext cx="1602208" cy="584775"/>
            </a:xfrm>
            <a:prstGeom prst="rect">
              <a:avLst/>
            </a:prstGeom>
            <a:noFill/>
          </p:spPr>
          <p:txBody>
            <a:bodyPr wrap="square" rtlCol="0">
              <a:spAutoFit/>
            </a:bodyPr>
            <a:lstStyle/>
            <a:p>
              <a:r>
                <a:rPr lang="en-US" sz="1600" b="1" dirty="0" smtClean="0">
                  <a:solidFill>
                    <a:schemeClr val="bg1"/>
                  </a:solidFill>
                </a:rPr>
                <a:t>Folk </a:t>
              </a:r>
            </a:p>
            <a:p>
              <a:r>
                <a:rPr lang="en-US" sz="1600" b="1" dirty="0" smtClean="0">
                  <a:solidFill>
                    <a:schemeClr val="bg1"/>
                  </a:solidFill>
                </a:rPr>
                <a:t>Tale</a:t>
              </a:r>
              <a:endParaRPr lang="en-US" sz="1600" b="1" dirty="0">
                <a:solidFill>
                  <a:schemeClr val="bg1"/>
                </a:solidFill>
              </a:endParaRPr>
            </a:p>
          </p:txBody>
        </p:sp>
      </p:grpSp>
      <p:grpSp>
        <p:nvGrpSpPr>
          <p:cNvPr id="252" name="Group 251"/>
          <p:cNvGrpSpPr/>
          <p:nvPr/>
        </p:nvGrpSpPr>
        <p:grpSpPr>
          <a:xfrm>
            <a:off x="5191760" y="436880"/>
            <a:ext cx="1113527" cy="1762457"/>
            <a:chOff x="5102948" y="550681"/>
            <a:chExt cx="1113527" cy="1762457"/>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56070" y="1079374"/>
              <a:ext cx="1580605" cy="523220"/>
            </a:xfrm>
            <a:prstGeom prst="rect">
              <a:avLst/>
            </a:prstGeom>
            <a:noFill/>
          </p:spPr>
          <p:txBody>
            <a:bodyPr wrap="square" rtlCol="0">
              <a:spAutoFit/>
            </a:bodyPr>
            <a:lstStyle/>
            <a:p>
              <a:r>
                <a:rPr lang="en-US" sz="1400" b="1" dirty="0" smtClean="0">
                  <a:solidFill>
                    <a:schemeClr val="bg1"/>
                  </a:solidFill>
                </a:rPr>
                <a:t>Nursery</a:t>
              </a:r>
            </a:p>
            <a:p>
              <a:r>
                <a:rPr lang="en-US" sz="1400" b="1" dirty="0" smtClean="0">
                  <a:solidFill>
                    <a:schemeClr val="bg1"/>
                  </a:solidFill>
                </a:rPr>
                <a:t>Rhyme</a:t>
              </a:r>
              <a:endParaRPr lang="en-US" sz="14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68319" y="4907654"/>
            <a:ext cx="1143088"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Nursery Rhyme</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89336" y="3562864"/>
              <a:ext cx="1749062" cy="1444499"/>
            </a:xfrm>
            <a:prstGeom prst="rect">
              <a:avLst/>
            </a:prstGeom>
          </p:spPr>
        </p:pic>
        <p:sp>
          <p:nvSpPr>
            <p:cNvPr id="265" name="TextBox 264"/>
            <p:cNvSpPr txBox="1"/>
            <p:nvPr/>
          </p:nvSpPr>
          <p:spPr>
            <a:xfrm>
              <a:off x="2927077" y="1235824"/>
              <a:ext cx="2311767" cy="1077218"/>
            </a:xfrm>
            <a:prstGeom prst="rect">
              <a:avLst/>
            </a:prstGeom>
            <a:noFill/>
          </p:spPr>
          <p:txBody>
            <a:bodyPr wrap="square" rtlCol="0">
              <a:spAutoFit/>
            </a:bodyPr>
            <a:lstStyle/>
            <a:p>
              <a:r>
                <a:rPr lang="en-US" sz="1600" b="1" dirty="0">
                  <a:latin typeface="Arial Narrow" panose="020B0606020202030204" pitchFamily="34" charset="0"/>
                </a:rPr>
                <a:t>Words that have completely different meanings. (Example: sun and moon)</a:t>
              </a:r>
            </a:p>
          </p:txBody>
        </p:sp>
      </p:grpSp>
      <p:grpSp>
        <p:nvGrpSpPr>
          <p:cNvPr id="266" name="Group 265"/>
          <p:cNvGrpSpPr/>
          <p:nvPr/>
        </p:nvGrpSpPr>
        <p:grpSpPr>
          <a:xfrm>
            <a:off x="1601216" y="516128"/>
            <a:ext cx="1188209" cy="1989741"/>
            <a:chOff x="1703160" y="463347"/>
            <a:chExt cx="1188209" cy="1989741"/>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404683">
              <a:off x="1551496" y="1239698"/>
              <a:ext cx="1891255" cy="338554"/>
            </a:xfrm>
            <a:prstGeom prst="rect">
              <a:avLst/>
            </a:prstGeom>
            <a:noFill/>
          </p:spPr>
          <p:txBody>
            <a:bodyPr wrap="square" rtlCol="0">
              <a:spAutoFit/>
            </a:bodyPr>
            <a:lstStyle/>
            <a:p>
              <a:r>
                <a:rPr lang="en-US" sz="1600" b="1" dirty="0" smtClean="0">
                  <a:solidFill>
                    <a:schemeClr val="bg1"/>
                  </a:solidFill>
                </a:rPr>
                <a:t>Opposite</a:t>
              </a:r>
              <a:endParaRPr lang="en-US" sz="1600" b="1" dirty="0">
                <a:solidFill>
                  <a:schemeClr val="bg1"/>
                </a:solidFill>
              </a:endParaRPr>
            </a:p>
          </p:txBody>
        </p:sp>
      </p:grpSp>
      <p:grpSp>
        <p:nvGrpSpPr>
          <p:cNvPr id="269" name="Group 268"/>
          <p:cNvGrpSpPr/>
          <p:nvPr/>
        </p:nvGrpSpPr>
        <p:grpSpPr>
          <a:xfrm>
            <a:off x="5191760" y="817880"/>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43348" y="1224023"/>
              <a:ext cx="1249870" cy="646331"/>
            </a:xfrm>
            <a:prstGeom prst="rect">
              <a:avLst/>
            </a:prstGeom>
            <a:noFill/>
          </p:spPr>
          <p:txBody>
            <a:bodyPr wrap="square" rtlCol="0">
              <a:spAutoFit/>
            </a:bodyPr>
            <a:lstStyle/>
            <a:p>
              <a:r>
                <a:rPr lang="en-US" b="1" dirty="0" smtClean="0">
                  <a:solidFill>
                    <a:schemeClr val="bg1"/>
                  </a:solidFill>
                </a:rPr>
                <a:t>Main</a:t>
              </a:r>
            </a:p>
            <a:p>
              <a:r>
                <a:rPr lang="en-US" b="1" dirty="0" smtClean="0">
                  <a:solidFill>
                    <a:schemeClr val="bg1"/>
                  </a:solidFill>
                </a:rPr>
                <a:t>Idea</a:t>
              </a:r>
              <a:endParaRPr lang="en-US" b="1" dirty="0">
                <a:solidFill>
                  <a:schemeClr val="bg1"/>
                </a:solidFill>
              </a:endParaRPr>
            </a:p>
          </p:txBody>
        </p:sp>
      </p:grpSp>
      <p:sp>
        <p:nvSpPr>
          <p:cNvPr id="272" name="TextBox 271"/>
          <p:cNvSpPr txBox="1"/>
          <p:nvPr/>
        </p:nvSpPr>
        <p:spPr>
          <a:xfrm>
            <a:off x="7720802" y="5444146"/>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Opposite</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307374" y="3686236"/>
              <a:ext cx="1511320" cy="1227628"/>
            </a:xfrm>
            <a:prstGeom prst="rect">
              <a:avLst/>
            </a:prstGeom>
          </p:spPr>
        </p:pic>
        <p:sp>
          <p:nvSpPr>
            <p:cNvPr id="280" name="TextBox 279"/>
            <p:cNvSpPr txBox="1"/>
            <p:nvPr/>
          </p:nvSpPr>
          <p:spPr>
            <a:xfrm>
              <a:off x="2814897" y="949848"/>
              <a:ext cx="2456191" cy="1815882"/>
            </a:xfrm>
            <a:prstGeom prst="rect">
              <a:avLst/>
            </a:prstGeom>
            <a:noFill/>
          </p:spPr>
          <p:txBody>
            <a:bodyPr wrap="square" rtlCol="0">
              <a:spAutoFit/>
            </a:bodyPr>
            <a:lstStyle/>
            <a:p>
              <a:r>
                <a:rPr lang="en-US" sz="1600" b="1" dirty="0">
                  <a:latin typeface="Arial Narrow" panose="020B0606020202030204" pitchFamily="34" charset="0"/>
                </a:rPr>
                <a:t>A portion or section of a written work; a paragraph, verse, etc. (Example: The part about fishing in the mountains is my favorite __________.)           </a:t>
              </a:r>
              <a:r>
                <a:rPr lang="en-US" sz="1600" b="1" dirty="0" smtClean="0">
                  <a:latin typeface="Arial Narrow" panose="020B0606020202030204" pitchFamily="34" charset="0"/>
                </a:rPr>
                <a:t>word </a:t>
              </a:r>
              <a:r>
                <a:rPr lang="en-US" sz="1600" b="1" dirty="0">
                  <a:latin typeface="Arial Narrow" panose="020B0606020202030204" pitchFamily="34" charset="0"/>
                </a:rPr>
                <a:t>“acrostic”)</a:t>
              </a:r>
            </a:p>
          </p:txBody>
        </p:sp>
      </p:grpSp>
      <p:grpSp>
        <p:nvGrpSpPr>
          <p:cNvPr id="281" name="Group 280"/>
          <p:cNvGrpSpPr/>
          <p:nvPr/>
        </p:nvGrpSpPr>
        <p:grpSpPr>
          <a:xfrm>
            <a:off x="1601216" y="516128"/>
            <a:ext cx="1188209" cy="1945444"/>
            <a:chOff x="1703160" y="507644"/>
            <a:chExt cx="1188209" cy="1945444"/>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16063" y="1283995"/>
              <a:ext cx="1891255" cy="338554"/>
            </a:xfrm>
            <a:prstGeom prst="rect">
              <a:avLst/>
            </a:prstGeom>
            <a:noFill/>
          </p:spPr>
          <p:txBody>
            <a:bodyPr wrap="square" rtlCol="0">
              <a:spAutoFit/>
            </a:bodyPr>
            <a:lstStyle/>
            <a:p>
              <a:r>
                <a:rPr lang="en-US" sz="1600" b="1" dirty="0" smtClean="0">
                  <a:solidFill>
                    <a:schemeClr val="bg1"/>
                  </a:solidFill>
                </a:rPr>
                <a:t>Passage</a:t>
              </a:r>
              <a:endParaRPr lang="en-US" sz="1600" b="1" dirty="0">
                <a:solidFill>
                  <a:schemeClr val="bg1"/>
                </a:solidFill>
              </a:endParaRPr>
            </a:p>
          </p:txBody>
        </p:sp>
      </p:grpSp>
      <p:grpSp>
        <p:nvGrpSpPr>
          <p:cNvPr id="284" name="Group 283"/>
          <p:cNvGrpSpPr/>
          <p:nvPr/>
        </p:nvGrpSpPr>
        <p:grpSpPr>
          <a:xfrm>
            <a:off x="5191760" y="944880"/>
            <a:ext cx="1113527" cy="1399242"/>
            <a:chOff x="5102948" y="913896"/>
            <a:chExt cx="1113527" cy="1399242"/>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241131" y="1386211"/>
              <a:ext cx="1249870"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sp>
        <p:nvSpPr>
          <p:cNvPr id="287" name="TextBox 286"/>
          <p:cNvSpPr txBox="1"/>
          <p:nvPr/>
        </p:nvSpPr>
        <p:spPr>
          <a:xfrm>
            <a:off x="7703199" y="5880268"/>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Passage</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cstate="print">
              <a:extLst>
                <a:ext uri="{28A0092B-C50C-407E-A947-70E740481C1C}">
                  <a14:useLocalDpi xmlns:a14="http://schemas.microsoft.com/office/drawing/2010/main" val="0"/>
                </a:ext>
              </a:extLst>
            </a:blip>
            <a:stretch>
              <a:fillRect/>
            </a:stretch>
          </p:blipFill>
          <p:spPr>
            <a:xfrm>
              <a:off x="3259608" y="3772973"/>
              <a:ext cx="1602897" cy="1050638"/>
            </a:xfrm>
            <a:prstGeom prst="rect">
              <a:avLst/>
            </a:prstGeom>
          </p:spPr>
        </p:pic>
        <p:sp>
          <p:nvSpPr>
            <p:cNvPr id="303" name="TextBox 302"/>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Tells the true story of something that happened to you. (Example: I am writing a _________ _________ to share the story of how I broke my arm.)</a:t>
              </a:r>
            </a:p>
          </p:txBody>
        </p:sp>
      </p:grpSp>
      <p:grpSp>
        <p:nvGrpSpPr>
          <p:cNvPr id="304" name="Group 303"/>
          <p:cNvGrpSpPr/>
          <p:nvPr/>
        </p:nvGrpSpPr>
        <p:grpSpPr>
          <a:xfrm>
            <a:off x="1601216" y="1024128"/>
            <a:ext cx="1765975" cy="1399242"/>
            <a:chOff x="1703160" y="1053846"/>
            <a:chExt cx="176597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866927" y="1292585"/>
              <a:ext cx="1602208" cy="584775"/>
            </a:xfrm>
            <a:prstGeom prst="rect">
              <a:avLst/>
            </a:prstGeom>
            <a:noFill/>
          </p:spPr>
          <p:txBody>
            <a:bodyPr wrap="square" rtlCol="0">
              <a:spAutoFit/>
            </a:bodyPr>
            <a:lstStyle/>
            <a:p>
              <a:r>
                <a:rPr lang="en-US" sz="1600" b="1" dirty="0" smtClean="0">
                  <a:solidFill>
                    <a:schemeClr val="bg1"/>
                  </a:solidFill>
                </a:rPr>
                <a:t>Main</a:t>
              </a:r>
            </a:p>
            <a:p>
              <a:r>
                <a:rPr lang="en-US" sz="1600" b="1" dirty="0" smtClean="0">
                  <a:solidFill>
                    <a:schemeClr val="bg1"/>
                  </a:solidFill>
                </a:rPr>
                <a:t>Idea</a:t>
              </a:r>
              <a:endParaRPr lang="en-US" sz="1600" b="1" dirty="0">
                <a:solidFill>
                  <a:schemeClr val="bg1"/>
                </a:solidFill>
              </a:endParaRPr>
            </a:p>
          </p:txBody>
        </p:sp>
      </p:grpSp>
      <p:grpSp>
        <p:nvGrpSpPr>
          <p:cNvPr id="307" name="Group 306"/>
          <p:cNvGrpSpPr/>
          <p:nvPr/>
        </p:nvGrpSpPr>
        <p:grpSpPr>
          <a:xfrm>
            <a:off x="5230577" y="602191"/>
            <a:ext cx="1113527" cy="1712876"/>
            <a:chOff x="5102948" y="600262"/>
            <a:chExt cx="1113527" cy="1712876"/>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48705" y="1128955"/>
              <a:ext cx="1580605" cy="523220"/>
            </a:xfrm>
            <a:prstGeom prst="rect">
              <a:avLst/>
            </a:prstGeom>
            <a:noFill/>
          </p:spPr>
          <p:txBody>
            <a:bodyPr wrap="square" rtlCol="0">
              <a:spAutoFit/>
            </a:bodyPr>
            <a:lstStyle/>
            <a:p>
              <a:r>
                <a:rPr lang="en-US" sz="1400" b="1" dirty="0" smtClean="0">
                  <a:solidFill>
                    <a:schemeClr val="bg1"/>
                  </a:solidFill>
                </a:rPr>
                <a:t>Personal</a:t>
              </a:r>
            </a:p>
            <a:p>
              <a:r>
                <a:rPr lang="en-US" sz="1400" b="1" dirty="0" smtClean="0">
                  <a:solidFill>
                    <a:schemeClr val="bg1"/>
                  </a:solidFill>
                </a:rPr>
                <a:t>Narrative</a:t>
              </a:r>
              <a:endParaRPr lang="en-US" sz="14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728" y="6305368"/>
            <a:ext cx="1143088"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Personal Narrative</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43261" y="1063103"/>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050630" y="5252000"/>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chemeClr val="tx1"/>
                </a:solidFill>
                <a:latin typeface="Arial Black" panose="020B0A04020102020204" pitchFamily="34" charset="0"/>
              </a:rPr>
              <a:t>The second largest ocean on Earth is the Atlantic Ocean. It covers over ___________ % of the Earth’s surface.</a:t>
            </a:r>
            <a:endParaRPr lang="en-US" sz="1100" dirty="0">
              <a:solidFill>
                <a:schemeClr val="tx1"/>
              </a:solidFill>
              <a:latin typeface="Arial Black" panose="020B0A04020102020204" pitchFamily="34" charset="0"/>
            </a:endParaRPr>
          </a:p>
        </p:txBody>
      </p:sp>
      <p:sp>
        <p:nvSpPr>
          <p:cNvPr id="292" name="Oval 291"/>
          <p:cNvSpPr/>
          <p:nvPr/>
        </p:nvSpPr>
        <p:spPr>
          <a:xfrm>
            <a:off x="3232295" y="5836561"/>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21%</a:t>
            </a:r>
            <a:endParaRPr lang="en-US" dirty="0"/>
          </a:p>
        </p:txBody>
      </p:sp>
      <p:sp>
        <p:nvSpPr>
          <p:cNvPr id="293" name="Oval 292"/>
          <p:cNvSpPr/>
          <p:nvPr/>
        </p:nvSpPr>
        <p:spPr>
          <a:xfrm>
            <a:off x="2249073" y="5836561"/>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32%</a:t>
            </a:r>
            <a:endParaRPr lang="en-US" dirty="0"/>
          </a:p>
        </p:txBody>
      </p:sp>
      <p:sp>
        <p:nvSpPr>
          <p:cNvPr id="294" name="Oval 293"/>
          <p:cNvSpPr/>
          <p:nvPr/>
        </p:nvSpPr>
        <p:spPr>
          <a:xfrm>
            <a:off x="4273589" y="5808536"/>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a:t>
            </a:r>
            <a:endParaRPr lang="en-US" dirty="0"/>
          </a:p>
        </p:txBody>
      </p:sp>
      <p:sp>
        <p:nvSpPr>
          <p:cNvPr id="295" name="Oval 294"/>
          <p:cNvSpPr/>
          <p:nvPr/>
        </p:nvSpPr>
        <p:spPr>
          <a:xfrm>
            <a:off x="5266272" y="5808193"/>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90%</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89715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336382" y="3549398"/>
              <a:ext cx="1427333" cy="1031302"/>
            </a:xfrm>
            <a:prstGeom prst="rect">
              <a:avLst/>
            </a:prstGeom>
          </p:spPr>
        </p:pic>
        <p:sp>
          <p:nvSpPr>
            <p:cNvPr id="13" name="TextBox 12"/>
            <p:cNvSpPr txBox="1"/>
            <p:nvPr/>
          </p:nvSpPr>
          <p:spPr>
            <a:xfrm>
              <a:off x="2962761" y="796974"/>
              <a:ext cx="2649256" cy="1754326"/>
            </a:xfrm>
            <a:prstGeom prst="rect">
              <a:avLst/>
            </a:prstGeom>
            <a:noFill/>
          </p:spPr>
          <p:txBody>
            <a:bodyPr wrap="square" rtlCol="0">
              <a:spAutoFit/>
            </a:bodyPr>
            <a:lstStyle/>
            <a:p>
              <a:r>
                <a:rPr lang="en-US" b="1" dirty="0">
                  <a:latin typeface="Arial Narrow" panose="020B0606020202030204" pitchFamily="34" charset="0"/>
                </a:rPr>
                <a:t>A type of writing that usually uses rhyming, rhythm, descriptive language, and stanzas.  (Roses are red, violets are blue…)</a:t>
              </a:r>
            </a:p>
          </p:txBody>
        </p:sp>
      </p:grpSp>
      <p:grpSp>
        <p:nvGrpSpPr>
          <p:cNvPr id="17" name="Group 16"/>
          <p:cNvGrpSpPr/>
          <p:nvPr/>
        </p:nvGrpSpPr>
        <p:grpSpPr>
          <a:xfrm>
            <a:off x="1728216" y="102412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817479" y="1507537"/>
              <a:ext cx="1055274" cy="369332"/>
            </a:xfrm>
            <a:prstGeom prst="rect">
              <a:avLst/>
            </a:prstGeom>
            <a:noFill/>
          </p:spPr>
          <p:txBody>
            <a:bodyPr wrap="square" rtlCol="0">
              <a:spAutoFit/>
            </a:bodyPr>
            <a:lstStyle/>
            <a:p>
              <a:r>
                <a:rPr lang="en-US" b="1" dirty="0" smtClean="0">
                  <a:solidFill>
                    <a:schemeClr val="bg1"/>
                  </a:solidFill>
                </a:rPr>
                <a:t>Poem</a:t>
              </a:r>
              <a:endParaRPr lang="en-US" b="1" dirty="0">
                <a:solidFill>
                  <a:schemeClr val="bg1"/>
                </a:solidFill>
              </a:endParaRPr>
            </a:p>
          </p:txBody>
        </p:sp>
      </p:grpSp>
      <p:grpSp>
        <p:nvGrpSpPr>
          <p:cNvPr id="16" name="Group 15"/>
          <p:cNvGrpSpPr/>
          <p:nvPr/>
        </p:nvGrpSpPr>
        <p:grpSpPr>
          <a:xfrm>
            <a:off x="5191760" y="944880"/>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Fable</a:t>
              </a:r>
              <a:endParaRPr lang="en-US" b="1" dirty="0">
                <a:solidFill>
                  <a:schemeClr val="bg1"/>
                </a:solidFill>
              </a:endParaRPr>
            </a:p>
          </p:txBody>
        </p:sp>
      </p:grpSp>
      <p:sp>
        <p:nvSpPr>
          <p:cNvPr id="20" name="TextBox 19"/>
          <p:cNvSpPr txBox="1"/>
          <p:nvPr/>
        </p:nvSpPr>
        <p:spPr>
          <a:xfrm>
            <a:off x="7839648" y="737292"/>
            <a:ext cx="959585"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Poem</a:t>
            </a:r>
            <a:endParaRPr lang="en-US" sz="14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dirty="0"/>
              <a:t>Red 6.65 and 1.45</a:t>
            </a:r>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cstate="print">
              <a:extLst>
                <a:ext uri="{28A0092B-C50C-407E-A947-70E740481C1C}">
                  <a14:useLocalDpi xmlns:a14="http://schemas.microsoft.com/office/drawing/2010/main" val="0"/>
                </a:ext>
              </a:extLst>
            </a:blip>
            <a:stretch>
              <a:fillRect/>
            </a:stretch>
          </p:blipFill>
          <p:spPr>
            <a:xfrm>
              <a:off x="3404144" y="3608486"/>
              <a:ext cx="1355914" cy="1186425"/>
            </a:xfrm>
            <a:prstGeom prst="rect">
              <a:avLst/>
            </a:prstGeom>
          </p:spPr>
        </p:pic>
        <p:sp>
          <p:nvSpPr>
            <p:cNvPr id="54" name="TextBox 53"/>
            <p:cNvSpPr txBox="1"/>
            <p:nvPr/>
          </p:nvSpPr>
          <p:spPr>
            <a:xfrm>
              <a:off x="2809763" y="1194976"/>
              <a:ext cx="2649256" cy="1400383"/>
            </a:xfrm>
            <a:prstGeom prst="rect">
              <a:avLst/>
            </a:prstGeom>
            <a:noFill/>
          </p:spPr>
          <p:txBody>
            <a:bodyPr wrap="square" rtlCol="0">
              <a:spAutoFit/>
            </a:bodyPr>
            <a:lstStyle/>
            <a:p>
              <a:r>
                <a:rPr lang="en-US" sz="1700" b="1" dirty="0">
                  <a:latin typeface="Arial Narrow" panose="020B0606020202030204" pitchFamily="34" charset="0"/>
                </a:rPr>
                <a:t>A question to be considered, solved, or answered. (Example: I am having a lot of trouble with this math ___________.)</a:t>
              </a:r>
            </a:p>
          </p:txBody>
        </p:sp>
      </p:grpSp>
      <p:grpSp>
        <p:nvGrpSpPr>
          <p:cNvPr id="56" name="Group 55"/>
          <p:cNvGrpSpPr/>
          <p:nvPr/>
        </p:nvGrpSpPr>
        <p:grpSpPr>
          <a:xfrm>
            <a:off x="1728216" y="1024128"/>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Question</a:t>
              </a:r>
              <a:endParaRPr lang="en-US" b="1" dirty="0">
                <a:solidFill>
                  <a:schemeClr val="bg1"/>
                </a:solidFill>
              </a:endParaRPr>
            </a:p>
          </p:txBody>
        </p:sp>
      </p:grpSp>
      <p:grpSp>
        <p:nvGrpSpPr>
          <p:cNvPr id="59" name="Group 58"/>
          <p:cNvGrpSpPr/>
          <p:nvPr/>
        </p:nvGrpSpPr>
        <p:grpSpPr>
          <a:xfrm>
            <a:off x="5191760" y="944880"/>
            <a:ext cx="1113527" cy="1416688"/>
            <a:chOff x="5102948" y="913896"/>
            <a:chExt cx="1113527" cy="1416688"/>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83287" y="1618281"/>
              <a:ext cx="1055274" cy="369332"/>
            </a:xfrm>
            <a:prstGeom prst="rect">
              <a:avLst/>
            </a:prstGeom>
            <a:noFill/>
          </p:spPr>
          <p:txBody>
            <a:bodyPr wrap="square" rtlCol="0">
              <a:spAutoFit/>
            </a:bodyPr>
            <a:lstStyle/>
            <a:p>
              <a:r>
                <a:rPr lang="en-US" b="1" dirty="0" smtClean="0">
                  <a:solidFill>
                    <a:schemeClr val="bg1"/>
                  </a:solidFill>
                </a:rPr>
                <a:t>Problem</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Problem</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99005" y="3736789"/>
              <a:ext cx="1272624" cy="1087556"/>
            </a:xfrm>
            <a:prstGeom prst="rect">
              <a:avLst/>
            </a:prstGeom>
          </p:spPr>
        </p:pic>
        <p:sp>
          <p:nvSpPr>
            <p:cNvPr id="68" name="TextBox 67"/>
            <p:cNvSpPr txBox="1"/>
            <p:nvPr/>
          </p:nvSpPr>
          <p:spPr>
            <a:xfrm>
              <a:off x="2753038" y="683873"/>
              <a:ext cx="2649256" cy="1754326"/>
            </a:xfrm>
            <a:prstGeom prst="rect">
              <a:avLst/>
            </a:prstGeom>
            <a:noFill/>
          </p:spPr>
          <p:txBody>
            <a:bodyPr wrap="square" rtlCol="0">
              <a:spAutoFit/>
            </a:bodyPr>
            <a:lstStyle/>
            <a:p>
              <a:r>
                <a:rPr lang="en-US" b="1" dirty="0">
                  <a:latin typeface="Arial Narrow" panose="020B0606020202030204" pitchFamily="34" charset="0"/>
                </a:rPr>
                <a:t>A sentence, phrase, or gesture that seeks information through a reply. (Example: I raised my hand so I could ask my teacher a ____________.)</a:t>
              </a:r>
            </a:p>
          </p:txBody>
        </p:sp>
      </p:grpSp>
      <p:grpSp>
        <p:nvGrpSpPr>
          <p:cNvPr id="69" name="Group 68"/>
          <p:cNvGrpSpPr/>
          <p:nvPr/>
        </p:nvGrpSpPr>
        <p:grpSpPr>
          <a:xfrm>
            <a:off x="1728216" y="897128"/>
            <a:ext cx="1188209" cy="1531829"/>
            <a:chOff x="1703160" y="921259"/>
            <a:chExt cx="1188209" cy="1531829"/>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43474" y="1424739"/>
              <a:ext cx="1345514" cy="338554"/>
            </a:xfrm>
            <a:prstGeom prst="rect">
              <a:avLst/>
            </a:prstGeom>
            <a:noFill/>
          </p:spPr>
          <p:txBody>
            <a:bodyPr wrap="square" rtlCol="0">
              <a:spAutoFit/>
            </a:bodyPr>
            <a:lstStyle/>
            <a:p>
              <a:r>
                <a:rPr lang="en-US" sz="1600" b="1" dirty="0" smtClean="0">
                  <a:solidFill>
                    <a:schemeClr val="bg1"/>
                  </a:solidFill>
                </a:rPr>
                <a:t>Problem</a:t>
              </a:r>
              <a:endParaRPr lang="en-US" sz="1600" b="1" dirty="0">
                <a:solidFill>
                  <a:schemeClr val="bg1"/>
                </a:solidFill>
              </a:endParaRPr>
            </a:p>
          </p:txBody>
        </p:sp>
      </p:grpSp>
      <p:grpSp>
        <p:nvGrpSpPr>
          <p:cNvPr id="72" name="Group 71"/>
          <p:cNvGrpSpPr/>
          <p:nvPr/>
        </p:nvGrpSpPr>
        <p:grpSpPr>
          <a:xfrm>
            <a:off x="5191760" y="944880"/>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83137" y="1547002"/>
              <a:ext cx="1055274" cy="338554"/>
            </a:xfrm>
            <a:prstGeom prst="rect">
              <a:avLst/>
            </a:prstGeom>
            <a:noFill/>
          </p:spPr>
          <p:txBody>
            <a:bodyPr wrap="square" rtlCol="0">
              <a:spAutoFit/>
            </a:bodyPr>
            <a:lstStyle/>
            <a:p>
              <a:r>
                <a:rPr lang="en-US" sz="1600" b="1" dirty="0" smtClean="0">
                  <a:solidFill>
                    <a:schemeClr val="bg1"/>
                  </a:solidFill>
                </a:rPr>
                <a:t>Question</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7807" y="1538664"/>
            <a:ext cx="1080791"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Question</a:t>
            </a:r>
            <a:endParaRPr lang="en-US" sz="14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cstate="print">
              <a:extLst>
                <a:ext uri="{28A0092B-C50C-407E-A947-70E740481C1C}">
                  <a14:useLocalDpi xmlns:a14="http://schemas.microsoft.com/office/drawing/2010/main" val="0"/>
                </a:ext>
              </a:extLst>
            </a:blip>
            <a:stretch>
              <a:fillRect/>
            </a:stretch>
          </p:blipFill>
          <p:spPr>
            <a:xfrm>
              <a:off x="3334213" y="3533118"/>
              <a:ext cx="1481122" cy="1365804"/>
            </a:xfrm>
            <a:prstGeom prst="rect">
              <a:avLst/>
            </a:prstGeom>
          </p:spPr>
        </p:pic>
        <p:sp>
          <p:nvSpPr>
            <p:cNvPr id="83" name="TextBox 82"/>
            <p:cNvSpPr txBox="1"/>
            <p:nvPr/>
          </p:nvSpPr>
          <p:spPr>
            <a:xfrm>
              <a:off x="2771134" y="703748"/>
              <a:ext cx="2649256" cy="1754326"/>
            </a:xfrm>
            <a:prstGeom prst="rect">
              <a:avLst/>
            </a:prstGeom>
            <a:noFill/>
          </p:spPr>
          <p:txBody>
            <a:bodyPr wrap="square" rtlCol="0">
              <a:spAutoFit/>
            </a:bodyPr>
            <a:lstStyle/>
            <a:p>
              <a:r>
                <a:rPr lang="en-US" b="1" dirty="0">
                  <a:latin typeface="Arial Narrow" panose="020B0606020202030204" pitchFamily="34" charset="0"/>
                </a:rPr>
                <a:t>The basis of a new word, but it does not typically form a stand-alone word on its own. (Example: </a:t>
              </a:r>
              <a:r>
                <a:rPr lang="en-US" b="1" dirty="0" err="1">
                  <a:latin typeface="Arial Narrow" panose="020B0606020202030204" pitchFamily="34" charset="0"/>
                </a:rPr>
                <a:t>Therm</a:t>
              </a:r>
              <a:r>
                <a:rPr lang="en-US" b="1" dirty="0">
                  <a:latin typeface="Arial Narrow" panose="020B0606020202030204" pitchFamily="34" charset="0"/>
                </a:rPr>
                <a:t> is the _______ word in Thermometer.)</a:t>
              </a:r>
            </a:p>
          </p:txBody>
        </p:sp>
      </p:grpSp>
      <p:grpSp>
        <p:nvGrpSpPr>
          <p:cNvPr id="84" name="Group 83"/>
          <p:cNvGrpSpPr/>
          <p:nvPr/>
        </p:nvGrpSpPr>
        <p:grpSpPr>
          <a:xfrm>
            <a:off x="1728216" y="770128"/>
            <a:ext cx="1188209" cy="1605187"/>
            <a:chOff x="1703160" y="847901"/>
            <a:chExt cx="1188209" cy="1605187"/>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74236" y="1351381"/>
              <a:ext cx="1345514" cy="338554"/>
            </a:xfrm>
            <a:prstGeom prst="rect">
              <a:avLst/>
            </a:prstGeom>
            <a:noFill/>
          </p:spPr>
          <p:txBody>
            <a:bodyPr wrap="square" rtlCol="0">
              <a:spAutoFit/>
            </a:bodyPr>
            <a:lstStyle/>
            <a:p>
              <a:r>
                <a:rPr lang="en-US" sz="1600" b="1" dirty="0" smtClean="0">
                  <a:solidFill>
                    <a:schemeClr val="bg1"/>
                  </a:solidFill>
                </a:rPr>
                <a:t>Poem</a:t>
              </a:r>
              <a:endParaRPr lang="en-US" sz="1600" b="1" dirty="0">
                <a:solidFill>
                  <a:schemeClr val="bg1"/>
                </a:solidFill>
              </a:endParaRPr>
            </a:p>
          </p:txBody>
        </p:sp>
      </p:grpSp>
      <p:grpSp>
        <p:nvGrpSpPr>
          <p:cNvPr id="87" name="Group 86"/>
          <p:cNvGrpSpPr/>
          <p:nvPr/>
        </p:nvGrpSpPr>
        <p:grpSpPr>
          <a:xfrm>
            <a:off x="5191760" y="563880"/>
            <a:ext cx="1113527" cy="1790544"/>
            <a:chOff x="5102948" y="522594"/>
            <a:chExt cx="1113527" cy="1790544"/>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5023764" y="1143620"/>
              <a:ext cx="1580605" cy="338554"/>
            </a:xfrm>
            <a:prstGeom prst="rect">
              <a:avLst/>
            </a:prstGeom>
            <a:noFill/>
          </p:spPr>
          <p:txBody>
            <a:bodyPr wrap="square" rtlCol="0">
              <a:spAutoFit/>
            </a:bodyPr>
            <a:lstStyle/>
            <a:p>
              <a:r>
                <a:rPr lang="en-US" sz="1600" b="1" dirty="0" smtClean="0">
                  <a:solidFill>
                    <a:schemeClr val="bg1"/>
                  </a:solidFill>
                </a:rPr>
                <a:t>Root</a:t>
              </a:r>
              <a:endParaRPr lang="en-US" sz="16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Root</a:t>
            </a:r>
            <a:endParaRPr lang="en-US" sz="14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418412" y="3384990"/>
              <a:ext cx="1206601" cy="1557395"/>
            </a:xfrm>
            <a:prstGeom prst="rect">
              <a:avLst/>
            </a:prstGeom>
          </p:spPr>
        </p:pic>
        <p:sp>
          <p:nvSpPr>
            <p:cNvPr id="98" name="TextBox 97"/>
            <p:cNvSpPr txBox="1"/>
            <p:nvPr/>
          </p:nvSpPr>
          <p:spPr>
            <a:xfrm>
              <a:off x="2771881" y="1197892"/>
              <a:ext cx="2649256" cy="1200329"/>
            </a:xfrm>
            <a:prstGeom prst="rect">
              <a:avLst/>
            </a:prstGeom>
            <a:noFill/>
          </p:spPr>
          <p:txBody>
            <a:bodyPr wrap="square" rtlCol="0">
              <a:spAutoFit/>
            </a:bodyPr>
            <a:lstStyle/>
            <a:p>
              <a:r>
                <a:rPr lang="en-US" b="1" dirty="0">
                  <a:latin typeface="Arial Narrow" panose="020B0606020202030204" pitchFamily="34" charset="0"/>
                </a:rPr>
                <a:t>The story's time and place. (Example: The __________ of the story was the 1850’s in the Old West.)</a:t>
              </a:r>
            </a:p>
          </p:txBody>
        </p:sp>
      </p:grpSp>
      <p:grpSp>
        <p:nvGrpSpPr>
          <p:cNvPr id="99" name="Group 98"/>
          <p:cNvGrpSpPr/>
          <p:nvPr/>
        </p:nvGrpSpPr>
        <p:grpSpPr>
          <a:xfrm>
            <a:off x="1728216" y="897128"/>
            <a:ext cx="1188209" cy="1507650"/>
            <a:chOff x="1703160" y="945438"/>
            <a:chExt cx="1188209" cy="1507650"/>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95333" y="1448918"/>
              <a:ext cx="1345514" cy="338554"/>
            </a:xfrm>
            <a:prstGeom prst="rect">
              <a:avLst/>
            </a:prstGeom>
            <a:noFill/>
          </p:spPr>
          <p:txBody>
            <a:bodyPr wrap="square" rtlCol="0">
              <a:spAutoFit/>
            </a:bodyPr>
            <a:lstStyle/>
            <a:p>
              <a:r>
                <a:rPr lang="en-US" sz="1600" b="1" dirty="0" smtClean="0">
                  <a:solidFill>
                    <a:schemeClr val="bg1"/>
                  </a:solidFill>
                </a:rPr>
                <a:t>Syllable</a:t>
              </a:r>
              <a:endParaRPr lang="en-US" sz="1600" b="1" dirty="0">
                <a:solidFill>
                  <a:schemeClr val="bg1"/>
                </a:solidFill>
              </a:endParaRPr>
            </a:p>
          </p:txBody>
        </p:sp>
      </p:grpSp>
      <p:grpSp>
        <p:nvGrpSpPr>
          <p:cNvPr id="102" name="Group 101"/>
          <p:cNvGrpSpPr/>
          <p:nvPr/>
        </p:nvGrpSpPr>
        <p:grpSpPr>
          <a:xfrm>
            <a:off x="5191760" y="690880"/>
            <a:ext cx="1113527" cy="1653673"/>
            <a:chOff x="5102948" y="659465"/>
            <a:chExt cx="1113527" cy="1653673"/>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59897" y="1280491"/>
              <a:ext cx="1580605" cy="338554"/>
            </a:xfrm>
            <a:prstGeom prst="rect">
              <a:avLst/>
            </a:prstGeom>
            <a:noFill/>
          </p:spPr>
          <p:txBody>
            <a:bodyPr wrap="square" rtlCol="0">
              <a:spAutoFit/>
            </a:bodyPr>
            <a:lstStyle/>
            <a:p>
              <a:r>
                <a:rPr lang="en-US" sz="1600" b="1" dirty="0" smtClean="0">
                  <a:solidFill>
                    <a:schemeClr val="bg1"/>
                  </a:solidFill>
                </a:rPr>
                <a:t>Setting</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Setting</a:t>
            </a:r>
            <a:endParaRPr lang="en-US" sz="14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401024" y="3526225"/>
              <a:ext cx="1366161" cy="1370808"/>
            </a:xfrm>
            <a:prstGeom prst="rect">
              <a:avLst/>
            </a:prstGeom>
          </p:spPr>
        </p:pic>
        <p:sp>
          <p:nvSpPr>
            <p:cNvPr id="142" name="TextBox 141"/>
            <p:cNvSpPr txBox="1"/>
            <p:nvPr/>
          </p:nvSpPr>
          <p:spPr>
            <a:xfrm>
              <a:off x="2869441" y="658106"/>
              <a:ext cx="2649256" cy="1923604"/>
            </a:xfrm>
            <a:prstGeom prst="rect">
              <a:avLst/>
            </a:prstGeom>
            <a:noFill/>
          </p:spPr>
          <p:txBody>
            <a:bodyPr wrap="square" rtlCol="0">
              <a:spAutoFit/>
            </a:bodyPr>
            <a:lstStyle/>
            <a:p>
              <a:r>
                <a:rPr lang="en-US" sz="1700" b="1" dirty="0">
                  <a:latin typeface="Arial Narrow" panose="020B0606020202030204" pitchFamily="34" charset="0"/>
                </a:rPr>
                <a:t>A piece of paper, wood, etc., with words or pictures on it that gives information about something. (Example: We didn’t go in the house because the ________ said Stay Out!)</a:t>
              </a:r>
            </a:p>
          </p:txBody>
        </p:sp>
      </p:grpSp>
      <p:grpSp>
        <p:nvGrpSpPr>
          <p:cNvPr id="143" name="Group 142"/>
          <p:cNvGrpSpPr/>
          <p:nvPr/>
        </p:nvGrpSpPr>
        <p:grpSpPr>
          <a:xfrm>
            <a:off x="1728216" y="1024128"/>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807334" y="1454921"/>
              <a:ext cx="1165851" cy="369332"/>
            </a:xfrm>
            <a:prstGeom prst="rect">
              <a:avLst/>
            </a:prstGeom>
            <a:noFill/>
          </p:spPr>
          <p:txBody>
            <a:bodyPr wrap="square" rtlCol="0">
              <a:spAutoFit/>
            </a:bodyPr>
            <a:lstStyle/>
            <a:p>
              <a:r>
                <a:rPr lang="en-US" b="1" dirty="0" smtClean="0">
                  <a:solidFill>
                    <a:schemeClr val="bg1"/>
                  </a:solidFill>
                </a:rPr>
                <a:t>Sign</a:t>
              </a:r>
              <a:endParaRPr lang="en-US" b="1" dirty="0">
                <a:solidFill>
                  <a:schemeClr val="bg1"/>
                </a:solidFill>
              </a:endParaRPr>
            </a:p>
          </p:txBody>
        </p:sp>
      </p:grpSp>
      <p:grpSp>
        <p:nvGrpSpPr>
          <p:cNvPr id="146" name="Group 145"/>
          <p:cNvGrpSpPr/>
          <p:nvPr/>
        </p:nvGrpSpPr>
        <p:grpSpPr>
          <a:xfrm>
            <a:off x="5191760" y="944880"/>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Vowel</a:t>
              </a:r>
              <a:endParaRPr lang="en-US" b="1" dirty="0">
                <a:solidFill>
                  <a:schemeClr val="bg1"/>
                </a:solidFill>
              </a:endParaRPr>
            </a:p>
          </p:txBody>
        </p:sp>
      </p:grpSp>
      <p:sp>
        <p:nvSpPr>
          <p:cNvPr id="149" name="TextBox 148"/>
          <p:cNvSpPr txBox="1"/>
          <p:nvPr/>
        </p:nvSpPr>
        <p:spPr>
          <a:xfrm>
            <a:off x="7707172" y="2616383"/>
            <a:ext cx="119850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Sign</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272048" y="3622269"/>
              <a:ext cx="1624113" cy="1178719"/>
            </a:xfrm>
            <a:prstGeom prst="rect">
              <a:avLst/>
            </a:prstGeom>
          </p:spPr>
        </p:pic>
        <p:sp>
          <p:nvSpPr>
            <p:cNvPr id="157" name="TextBox 156"/>
            <p:cNvSpPr txBox="1"/>
            <p:nvPr/>
          </p:nvSpPr>
          <p:spPr>
            <a:xfrm>
              <a:off x="2840222" y="1017833"/>
              <a:ext cx="2649256" cy="1400383"/>
            </a:xfrm>
            <a:prstGeom prst="rect">
              <a:avLst/>
            </a:prstGeom>
            <a:noFill/>
          </p:spPr>
          <p:txBody>
            <a:bodyPr wrap="square" rtlCol="0">
              <a:spAutoFit/>
            </a:bodyPr>
            <a:lstStyle/>
            <a:p>
              <a:r>
                <a:rPr lang="en-US" sz="1700" b="1" dirty="0">
                  <a:latin typeface="Arial Narrow" panose="020B0606020202030204" pitchFamily="34" charset="0"/>
                </a:rPr>
                <a:t>Part of a word that is pronounced with one uninterrupted sound. (Example: The word alligator has four ____________)</a:t>
              </a:r>
            </a:p>
          </p:txBody>
        </p:sp>
      </p:grpSp>
      <p:grpSp>
        <p:nvGrpSpPr>
          <p:cNvPr id="158" name="Group 157"/>
          <p:cNvGrpSpPr/>
          <p:nvPr/>
        </p:nvGrpSpPr>
        <p:grpSpPr>
          <a:xfrm>
            <a:off x="1728216" y="1024128"/>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Syllable</a:t>
              </a:r>
              <a:endParaRPr lang="en-US" b="1" dirty="0">
                <a:solidFill>
                  <a:schemeClr val="bg1"/>
                </a:solidFill>
              </a:endParaRPr>
            </a:p>
          </p:txBody>
        </p:sp>
      </p:grpSp>
      <p:grpSp>
        <p:nvGrpSpPr>
          <p:cNvPr id="161" name="Group 160"/>
          <p:cNvGrpSpPr/>
          <p:nvPr/>
        </p:nvGrpSpPr>
        <p:grpSpPr>
          <a:xfrm>
            <a:off x="5191760" y="944880"/>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Setting</a:t>
              </a:r>
              <a:endParaRPr lang="en-US" b="1" dirty="0">
                <a:solidFill>
                  <a:schemeClr val="bg1"/>
                </a:solidFill>
              </a:endParaRPr>
            </a:p>
          </p:txBody>
        </p:sp>
      </p:grpSp>
      <p:sp>
        <p:nvSpPr>
          <p:cNvPr id="164" name="TextBox 163"/>
          <p:cNvSpPr txBox="1"/>
          <p:nvPr/>
        </p:nvSpPr>
        <p:spPr>
          <a:xfrm>
            <a:off x="7692873" y="2914638"/>
            <a:ext cx="119850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Syllable</a:t>
            </a:r>
            <a:endParaRPr lang="en-US" sz="14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184912" y="3635046"/>
              <a:ext cx="1761063" cy="1029220"/>
            </a:xfrm>
            <a:prstGeom prst="rect">
              <a:avLst/>
            </a:prstGeom>
          </p:spPr>
        </p:pic>
        <p:sp>
          <p:nvSpPr>
            <p:cNvPr id="172" name="TextBox 171"/>
            <p:cNvSpPr txBox="1"/>
            <p:nvPr/>
          </p:nvSpPr>
          <p:spPr>
            <a:xfrm>
              <a:off x="2908970" y="943073"/>
              <a:ext cx="2311767" cy="1400383"/>
            </a:xfrm>
            <a:prstGeom prst="rect">
              <a:avLst/>
            </a:prstGeom>
            <a:noFill/>
          </p:spPr>
          <p:txBody>
            <a:bodyPr wrap="square" rtlCol="0">
              <a:spAutoFit/>
            </a:bodyPr>
            <a:lstStyle/>
            <a:p>
              <a:r>
                <a:rPr lang="en-US" sz="1700" b="1" dirty="0">
                  <a:latin typeface="Arial Narrow" panose="020B0606020202030204" pitchFamily="34" charset="0"/>
                </a:rPr>
                <a:t>A list of the different chapters of a book. (Example: I looked up what page chapter three starts on in the _______.</a:t>
              </a:r>
            </a:p>
          </p:txBody>
        </p:sp>
      </p:grpSp>
      <p:grpSp>
        <p:nvGrpSpPr>
          <p:cNvPr id="173" name="Group 172"/>
          <p:cNvGrpSpPr/>
          <p:nvPr/>
        </p:nvGrpSpPr>
        <p:grpSpPr>
          <a:xfrm>
            <a:off x="1728216" y="1024128"/>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69356" y="1490931"/>
              <a:ext cx="1165851" cy="646331"/>
            </a:xfrm>
            <a:prstGeom prst="rect">
              <a:avLst/>
            </a:prstGeom>
            <a:noFill/>
          </p:spPr>
          <p:txBody>
            <a:bodyPr wrap="square" rtlCol="0">
              <a:spAutoFit/>
            </a:bodyPr>
            <a:lstStyle/>
            <a:p>
              <a:r>
                <a:rPr lang="en-US" b="1" dirty="0" smtClean="0">
                  <a:solidFill>
                    <a:schemeClr val="bg1"/>
                  </a:solidFill>
                </a:rPr>
                <a:t>Table of</a:t>
              </a:r>
            </a:p>
            <a:p>
              <a:r>
                <a:rPr lang="en-US" b="1" dirty="0" smtClean="0">
                  <a:solidFill>
                    <a:schemeClr val="bg1"/>
                  </a:solidFill>
                </a:rPr>
                <a:t>Contents</a:t>
              </a:r>
              <a:endParaRPr lang="en-US" b="1" dirty="0">
                <a:solidFill>
                  <a:schemeClr val="bg1"/>
                </a:solidFill>
              </a:endParaRPr>
            </a:p>
          </p:txBody>
        </p:sp>
      </p:grpSp>
      <p:grpSp>
        <p:nvGrpSpPr>
          <p:cNvPr id="176" name="Group 175"/>
          <p:cNvGrpSpPr/>
          <p:nvPr/>
        </p:nvGrpSpPr>
        <p:grpSpPr>
          <a:xfrm>
            <a:off x="5191760" y="944880"/>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257657" y="1466331"/>
              <a:ext cx="1055274"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sp>
        <p:nvSpPr>
          <p:cNvPr id="179" name="TextBox 178"/>
          <p:cNvSpPr txBox="1"/>
          <p:nvPr/>
        </p:nvSpPr>
        <p:spPr>
          <a:xfrm>
            <a:off x="7851886" y="3252760"/>
            <a:ext cx="947347" cy="461665"/>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Table of Contents</a:t>
            </a:r>
            <a:endParaRPr lang="en-US" sz="12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184912" y="3736732"/>
              <a:ext cx="1761063" cy="825847"/>
            </a:xfrm>
            <a:prstGeom prst="rect">
              <a:avLst/>
            </a:prstGeom>
          </p:spPr>
        </p:pic>
        <p:sp>
          <p:nvSpPr>
            <p:cNvPr id="187" name="TextBox 186"/>
            <p:cNvSpPr txBox="1"/>
            <p:nvPr/>
          </p:nvSpPr>
          <p:spPr>
            <a:xfrm>
              <a:off x="2879490" y="631784"/>
              <a:ext cx="2311767" cy="1923604"/>
            </a:xfrm>
            <a:prstGeom prst="rect">
              <a:avLst/>
            </a:prstGeom>
            <a:noFill/>
          </p:spPr>
          <p:txBody>
            <a:bodyPr wrap="square" rtlCol="0">
              <a:spAutoFit/>
            </a:bodyPr>
            <a:lstStyle/>
            <a:p>
              <a:r>
                <a:rPr lang="en-US" sz="1700" b="1" dirty="0">
                  <a:latin typeface="Arial Narrow" panose="020B0606020202030204" pitchFamily="34" charset="0"/>
                </a:rPr>
                <a:t>A letter of the alphabet (a, e, </a:t>
              </a:r>
              <a:r>
                <a:rPr lang="en-US" sz="1700" b="1" dirty="0" err="1">
                  <a:latin typeface="Arial Narrow" panose="020B0606020202030204" pitchFamily="34" charset="0"/>
                </a:rPr>
                <a:t>i</a:t>
              </a:r>
              <a:r>
                <a:rPr lang="en-US" sz="1700" b="1" dirty="0">
                  <a:latin typeface="Arial Narrow" panose="020B0606020202030204" pitchFamily="34" charset="0"/>
                </a:rPr>
                <a:t>, o, u, and sometimes y) that represents a speech sound. (Example: A is the _________ in the word Far.)</a:t>
              </a:r>
            </a:p>
          </p:txBody>
        </p:sp>
      </p:grpSp>
      <p:grpSp>
        <p:nvGrpSpPr>
          <p:cNvPr id="188" name="Group 187"/>
          <p:cNvGrpSpPr/>
          <p:nvPr/>
        </p:nvGrpSpPr>
        <p:grpSpPr>
          <a:xfrm>
            <a:off x="1728216" y="1024128"/>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Vowel</a:t>
              </a:r>
              <a:endParaRPr lang="en-US" b="1" dirty="0">
                <a:solidFill>
                  <a:schemeClr val="bg1"/>
                </a:solidFill>
              </a:endParaRPr>
            </a:p>
          </p:txBody>
        </p:sp>
      </p:grpSp>
      <p:grpSp>
        <p:nvGrpSpPr>
          <p:cNvPr id="191" name="Group 190"/>
          <p:cNvGrpSpPr/>
          <p:nvPr/>
        </p:nvGrpSpPr>
        <p:grpSpPr>
          <a:xfrm>
            <a:off x="5191760" y="944880"/>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Syllable</a:t>
              </a:r>
              <a:endParaRPr lang="en-US" b="1" dirty="0">
                <a:solidFill>
                  <a:schemeClr val="bg1"/>
                </a:solidFill>
              </a:endParaRPr>
            </a:p>
          </p:txBody>
        </p:sp>
      </p:grpSp>
      <p:sp>
        <p:nvSpPr>
          <p:cNvPr id="194" name="TextBox 193"/>
          <p:cNvSpPr txBox="1"/>
          <p:nvPr/>
        </p:nvSpPr>
        <p:spPr>
          <a:xfrm>
            <a:off x="7764577" y="3670489"/>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Vowel</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390780" y="3658430"/>
              <a:ext cx="1321628" cy="1113559"/>
            </a:xfrm>
            <a:prstGeom prst="rect">
              <a:avLst/>
            </a:prstGeom>
          </p:spPr>
        </p:pic>
        <p:sp>
          <p:nvSpPr>
            <p:cNvPr id="202" name="TextBox 201"/>
            <p:cNvSpPr txBox="1"/>
            <p:nvPr/>
          </p:nvSpPr>
          <p:spPr>
            <a:xfrm>
              <a:off x="2899036" y="734901"/>
              <a:ext cx="2311767" cy="1923604"/>
            </a:xfrm>
            <a:prstGeom prst="rect">
              <a:avLst/>
            </a:prstGeom>
            <a:noFill/>
          </p:spPr>
          <p:txBody>
            <a:bodyPr wrap="square" rtlCol="0">
              <a:spAutoFit/>
            </a:bodyPr>
            <a:lstStyle/>
            <a:p>
              <a:r>
                <a:rPr lang="en-US" sz="1700" b="1" dirty="0">
                  <a:latin typeface="Arial Narrow" panose="020B0606020202030204" pitchFamily="34" charset="0"/>
                </a:rPr>
                <a:t>A written or spoken statement that tells people about something. (The principal gave the _________ that there would be no recess today because of rain.)</a:t>
              </a:r>
            </a:p>
          </p:txBody>
        </p:sp>
      </p:grpSp>
      <p:grpSp>
        <p:nvGrpSpPr>
          <p:cNvPr id="203" name="Group 202"/>
          <p:cNvGrpSpPr/>
          <p:nvPr/>
        </p:nvGrpSpPr>
        <p:grpSpPr>
          <a:xfrm>
            <a:off x="1728216" y="516128"/>
            <a:ext cx="1188209" cy="1845012"/>
            <a:chOff x="1703160" y="608076"/>
            <a:chExt cx="1188209" cy="1845012"/>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488952" y="1337300"/>
              <a:ext cx="1766225" cy="307777"/>
            </a:xfrm>
            <a:prstGeom prst="rect">
              <a:avLst/>
            </a:prstGeom>
            <a:noFill/>
          </p:spPr>
          <p:txBody>
            <a:bodyPr wrap="square" rtlCol="0">
              <a:spAutoFit/>
            </a:bodyPr>
            <a:lstStyle/>
            <a:p>
              <a:r>
                <a:rPr lang="en-US" sz="1400" b="1" dirty="0" smtClean="0">
                  <a:solidFill>
                    <a:schemeClr val="bg1"/>
                  </a:solidFill>
                </a:rPr>
                <a:t>Announcement</a:t>
              </a:r>
              <a:endParaRPr lang="en-US" sz="1400" b="1" dirty="0">
                <a:solidFill>
                  <a:schemeClr val="bg1"/>
                </a:solidFill>
              </a:endParaRPr>
            </a:p>
          </p:txBody>
        </p:sp>
      </p:grpSp>
      <p:grpSp>
        <p:nvGrpSpPr>
          <p:cNvPr id="206" name="Group 205"/>
          <p:cNvGrpSpPr/>
          <p:nvPr/>
        </p:nvGrpSpPr>
        <p:grpSpPr>
          <a:xfrm>
            <a:off x="5191760" y="944880"/>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Author</a:t>
              </a:r>
              <a:endParaRPr lang="en-US" b="1" dirty="0">
                <a:solidFill>
                  <a:schemeClr val="bg1"/>
                </a:solidFill>
              </a:endParaRPr>
            </a:p>
          </p:txBody>
        </p:sp>
      </p:grpSp>
      <p:sp>
        <p:nvSpPr>
          <p:cNvPr id="209" name="TextBox 208"/>
          <p:cNvSpPr txBox="1"/>
          <p:nvPr/>
        </p:nvSpPr>
        <p:spPr>
          <a:xfrm>
            <a:off x="7707914" y="4044051"/>
            <a:ext cx="1175070" cy="276999"/>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Announcement</a:t>
            </a:r>
            <a:endParaRPr lang="en-US" sz="12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491833" y="3683025"/>
              <a:ext cx="1150894" cy="1155761"/>
            </a:xfrm>
            <a:prstGeom prst="rect">
              <a:avLst/>
            </a:prstGeom>
          </p:spPr>
        </p:pic>
        <p:sp>
          <p:nvSpPr>
            <p:cNvPr id="233" name="TextBox 232"/>
            <p:cNvSpPr txBox="1"/>
            <p:nvPr/>
          </p:nvSpPr>
          <p:spPr>
            <a:xfrm>
              <a:off x="2767037" y="809153"/>
              <a:ext cx="2649256" cy="1754326"/>
            </a:xfrm>
            <a:prstGeom prst="rect">
              <a:avLst/>
            </a:prstGeom>
            <a:noFill/>
          </p:spPr>
          <p:txBody>
            <a:bodyPr wrap="square" rtlCol="0">
              <a:spAutoFit/>
            </a:bodyPr>
            <a:lstStyle/>
            <a:p>
              <a:r>
                <a:rPr lang="en-US" b="1" dirty="0">
                  <a:latin typeface="Arial Narrow" panose="020B0606020202030204" pitchFamily="34" charset="0"/>
                </a:rPr>
                <a:t>A piece of writing included with others in a newspaper, magazine, or other publication. (I read an ________ about the Fourth of July parade.)</a:t>
              </a:r>
            </a:p>
          </p:txBody>
        </p:sp>
      </p:grpSp>
      <p:grpSp>
        <p:nvGrpSpPr>
          <p:cNvPr id="234" name="Group 233"/>
          <p:cNvGrpSpPr/>
          <p:nvPr/>
        </p:nvGrpSpPr>
        <p:grpSpPr>
          <a:xfrm>
            <a:off x="1728216" y="770128"/>
            <a:ext cx="1188209" cy="1642660"/>
            <a:chOff x="1703160" y="810428"/>
            <a:chExt cx="1188209" cy="1642660"/>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54733" y="1313908"/>
              <a:ext cx="1345514" cy="338554"/>
            </a:xfrm>
            <a:prstGeom prst="rect">
              <a:avLst/>
            </a:prstGeom>
            <a:noFill/>
          </p:spPr>
          <p:txBody>
            <a:bodyPr wrap="square" rtlCol="0">
              <a:spAutoFit/>
            </a:bodyPr>
            <a:lstStyle/>
            <a:p>
              <a:r>
                <a:rPr lang="en-US" sz="1600" b="1" dirty="0" smtClean="0">
                  <a:solidFill>
                    <a:schemeClr val="bg1"/>
                  </a:solidFill>
                </a:rPr>
                <a:t>Atlas</a:t>
              </a:r>
              <a:endParaRPr lang="en-US" sz="1600" b="1" dirty="0">
                <a:solidFill>
                  <a:schemeClr val="bg1"/>
                </a:solidFill>
              </a:endParaRPr>
            </a:p>
          </p:txBody>
        </p:sp>
      </p:grpSp>
      <p:grpSp>
        <p:nvGrpSpPr>
          <p:cNvPr id="237" name="Group 236"/>
          <p:cNvGrpSpPr/>
          <p:nvPr/>
        </p:nvGrpSpPr>
        <p:grpSpPr>
          <a:xfrm>
            <a:off x="5191760" y="563880"/>
            <a:ext cx="1113527" cy="1757422"/>
            <a:chOff x="5102948" y="555716"/>
            <a:chExt cx="1113527" cy="1757422"/>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236" y="1176742"/>
              <a:ext cx="1580605" cy="338554"/>
            </a:xfrm>
            <a:prstGeom prst="rect">
              <a:avLst/>
            </a:prstGeom>
            <a:noFill/>
          </p:spPr>
          <p:txBody>
            <a:bodyPr wrap="square" rtlCol="0">
              <a:spAutoFit/>
            </a:bodyPr>
            <a:lstStyle/>
            <a:p>
              <a:r>
                <a:rPr lang="en-US" sz="1600" b="1" dirty="0" smtClean="0">
                  <a:solidFill>
                    <a:schemeClr val="bg1"/>
                  </a:solidFill>
                </a:rPr>
                <a:t>Article</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13177" y="4533525"/>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Article</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211779" y="3648687"/>
              <a:ext cx="1711003" cy="1224437"/>
            </a:xfrm>
            <a:prstGeom prst="rect">
              <a:avLst/>
            </a:prstGeom>
          </p:spPr>
        </p:pic>
        <p:sp>
          <p:nvSpPr>
            <p:cNvPr id="248" name="TextBox 247"/>
            <p:cNvSpPr txBox="1"/>
            <p:nvPr/>
          </p:nvSpPr>
          <p:spPr>
            <a:xfrm>
              <a:off x="2826162" y="1090032"/>
              <a:ext cx="2649256" cy="1200329"/>
            </a:xfrm>
            <a:prstGeom prst="rect">
              <a:avLst/>
            </a:prstGeom>
            <a:noFill/>
          </p:spPr>
          <p:txBody>
            <a:bodyPr wrap="square" rtlCol="0">
              <a:spAutoFit/>
            </a:bodyPr>
            <a:lstStyle/>
            <a:p>
              <a:r>
                <a:rPr lang="en-US" b="1" dirty="0">
                  <a:latin typeface="Arial Narrow" panose="020B0606020202030204" pitchFamily="34" charset="0"/>
                </a:rPr>
                <a:t>A book of maps or charts. (Example: My mom had me look up the directions to Wyoming in the _______.)</a:t>
              </a:r>
            </a:p>
          </p:txBody>
        </p:sp>
      </p:grpSp>
      <p:grpSp>
        <p:nvGrpSpPr>
          <p:cNvPr id="249" name="Group 248"/>
          <p:cNvGrpSpPr/>
          <p:nvPr/>
        </p:nvGrpSpPr>
        <p:grpSpPr>
          <a:xfrm>
            <a:off x="1728216" y="643128"/>
            <a:ext cx="1188209" cy="1722840"/>
            <a:chOff x="1703160" y="730248"/>
            <a:chExt cx="1188209" cy="1722840"/>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368554">
              <a:off x="1585665" y="1238964"/>
              <a:ext cx="1602208" cy="584775"/>
            </a:xfrm>
            <a:prstGeom prst="rect">
              <a:avLst/>
            </a:prstGeom>
            <a:noFill/>
          </p:spPr>
          <p:txBody>
            <a:bodyPr wrap="square" rtlCol="0">
              <a:spAutoFit/>
            </a:bodyPr>
            <a:lstStyle/>
            <a:p>
              <a:r>
                <a:rPr lang="en-US" sz="1600" b="1" dirty="0" smtClean="0">
                  <a:solidFill>
                    <a:schemeClr val="bg1"/>
                  </a:solidFill>
                </a:rPr>
                <a:t>Table of Contents</a:t>
              </a:r>
              <a:endParaRPr lang="en-US" sz="1600" b="1" dirty="0">
                <a:solidFill>
                  <a:schemeClr val="bg1"/>
                </a:solidFill>
              </a:endParaRPr>
            </a:p>
          </p:txBody>
        </p:sp>
      </p:grpSp>
      <p:grpSp>
        <p:nvGrpSpPr>
          <p:cNvPr id="252" name="Group 251"/>
          <p:cNvGrpSpPr/>
          <p:nvPr/>
        </p:nvGrpSpPr>
        <p:grpSpPr>
          <a:xfrm>
            <a:off x="5191760" y="563880"/>
            <a:ext cx="1113527" cy="1818690"/>
            <a:chOff x="5102948" y="494448"/>
            <a:chExt cx="1113527" cy="1818690"/>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35919" y="1115474"/>
              <a:ext cx="1580605" cy="338554"/>
            </a:xfrm>
            <a:prstGeom prst="rect">
              <a:avLst/>
            </a:prstGeom>
            <a:noFill/>
          </p:spPr>
          <p:txBody>
            <a:bodyPr wrap="square" rtlCol="0">
              <a:spAutoFit/>
            </a:bodyPr>
            <a:lstStyle/>
            <a:p>
              <a:r>
                <a:rPr lang="en-US" sz="1600" b="1" dirty="0" smtClean="0">
                  <a:solidFill>
                    <a:schemeClr val="bg1"/>
                  </a:solidFill>
                </a:rPr>
                <a:t>Atlas</a:t>
              </a:r>
              <a:endParaRPr lang="en-US" sz="16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54015" y="4962160"/>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Atlas</a:t>
            </a:r>
            <a:endParaRPr lang="en-US" sz="14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374200" y="3562864"/>
              <a:ext cx="1379333" cy="1444499"/>
            </a:xfrm>
            <a:prstGeom prst="rect">
              <a:avLst/>
            </a:prstGeom>
          </p:spPr>
        </p:pic>
        <p:sp>
          <p:nvSpPr>
            <p:cNvPr id="265" name="TextBox 264"/>
            <p:cNvSpPr txBox="1"/>
            <p:nvPr/>
          </p:nvSpPr>
          <p:spPr>
            <a:xfrm>
              <a:off x="2814550" y="1365396"/>
              <a:ext cx="2311767" cy="1077218"/>
            </a:xfrm>
            <a:prstGeom prst="rect">
              <a:avLst/>
            </a:prstGeom>
            <a:noFill/>
          </p:spPr>
          <p:txBody>
            <a:bodyPr wrap="square" rtlCol="0">
              <a:spAutoFit/>
            </a:bodyPr>
            <a:lstStyle/>
            <a:p>
              <a:r>
                <a:rPr lang="en-US" sz="1600" b="1" dirty="0">
                  <a:latin typeface="Arial Narrow" panose="020B0606020202030204" pitchFamily="34" charset="0"/>
                </a:rPr>
                <a:t>A writer of a book, article, or report. (Example: I have read five books by the same ____________.)</a:t>
              </a:r>
            </a:p>
          </p:txBody>
        </p:sp>
      </p:grpSp>
      <p:grpSp>
        <p:nvGrpSpPr>
          <p:cNvPr id="266" name="Group 265"/>
          <p:cNvGrpSpPr/>
          <p:nvPr/>
        </p:nvGrpSpPr>
        <p:grpSpPr>
          <a:xfrm>
            <a:off x="1728216" y="389128"/>
            <a:ext cx="1188209" cy="2040301"/>
            <a:chOff x="1703160" y="412787"/>
            <a:chExt cx="1188209" cy="2040301"/>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7450341">
              <a:off x="1456181" y="1189138"/>
              <a:ext cx="1891255" cy="338554"/>
            </a:xfrm>
            <a:prstGeom prst="rect">
              <a:avLst/>
            </a:prstGeom>
            <a:noFill/>
          </p:spPr>
          <p:txBody>
            <a:bodyPr wrap="square" rtlCol="0">
              <a:spAutoFit/>
            </a:bodyPr>
            <a:lstStyle/>
            <a:p>
              <a:r>
                <a:rPr lang="en-US" sz="1600" b="1" dirty="0" smtClean="0">
                  <a:solidFill>
                    <a:schemeClr val="bg1"/>
                  </a:solidFill>
                </a:rPr>
                <a:t>Author</a:t>
              </a:r>
              <a:endParaRPr lang="en-US" sz="1600" b="1" dirty="0">
                <a:solidFill>
                  <a:schemeClr val="bg1"/>
                </a:solidFill>
              </a:endParaRPr>
            </a:p>
          </p:txBody>
        </p:sp>
      </p:grpSp>
      <p:grpSp>
        <p:nvGrpSpPr>
          <p:cNvPr id="269" name="Group 268"/>
          <p:cNvGrpSpPr/>
          <p:nvPr/>
        </p:nvGrpSpPr>
        <p:grpSpPr>
          <a:xfrm>
            <a:off x="5191760" y="944880"/>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42008" y="1494031"/>
              <a:ext cx="1249870" cy="369332"/>
            </a:xfrm>
            <a:prstGeom prst="rect">
              <a:avLst/>
            </a:prstGeom>
            <a:noFill/>
          </p:spPr>
          <p:txBody>
            <a:bodyPr wrap="square" rtlCol="0">
              <a:spAutoFit/>
            </a:bodyPr>
            <a:lstStyle/>
            <a:p>
              <a:r>
                <a:rPr lang="en-US" b="1" dirty="0" smtClean="0">
                  <a:solidFill>
                    <a:schemeClr val="bg1"/>
                  </a:solidFill>
                </a:rPr>
                <a:t>Article</a:t>
              </a:r>
              <a:endParaRPr lang="en-US" b="1" dirty="0">
                <a:solidFill>
                  <a:schemeClr val="bg1"/>
                </a:solidFill>
              </a:endParaRPr>
            </a:p>
          </p:txBody>
        </p:sp>
      </p:grpSp>
      <p:sp>
        <p:nvSpPr>
          <p:cNvPr id="272" name="TextBox 271"/>
          <p:cNvSpPr txBox="1"/>
          <p:nvPr/>
        </p:nvSpPr>
        <p:spPr>
          <a:xfrm>
            <a:off x="7720802" y="5444146"/>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Author</a:t>
            </a:r>
            <a:endParaRPr lang="en-US" sz="14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318012" y="3707003"/>
              <a:ext cx="1483010" cy="1136211"/>
            </a:xfrm>
            <a:prstGeom prst="rect">
              <a:avLst/>
            </a:prstGeom>
          </p:spPr>
        </p:pic>
        <p:sp>
          <p:nvSpPr>
            <p:cNvPr id="280" name="TextBox 279"/>
            <p:cNvSpPr txBox="1"/>
            <p:nvPr/>
          </p:nvSpPr>
          <p:spPr>
            <a:xfrm>
              <a:off x="2795087" y="855514"/>
              <a:ext cx="2456191" cy="1815882"/>
            </a:xfrm>
            <a:prstGeom prst="rect">
              <a:avLst/>
            </a:prstGeom>
            <a:noFill/>
          </p:spPr>
          <p:txBody>
            <a:bodyPr wrap="square" rtlCol="0">
              <a:spAutoFit/>
            </a:bodyPr>
            <a:lstStyle/>
            <a:p>
              <a:r>
                <a:rPr lang="en-US" sz="1600" b="1" dirty="0">
                  <a:latin typeface="Arial Narrow" panose="020B0606020202030204" pitchFamily="34" charset="0"/>
                </a:rPr>
                <a:t>Writing to persuade, to inform and/or to entertain (Example: The ______________ of writing the article was to make people laugh.)           </a:t>
              </a:r>
              <a:r>
                <a:rPr lang="en-US" sz="1600" b="1" dirty="0" smtClean="0">
                  <a:latin typeface="Arial Narrow" panose="020B0606020202030204" pitchFamily="34" charset="0"/>
                </a:rPr>
                <a:t>word </a:t>
              </a:r>
              <a:r>
                <a:rPr lang="en-US" sz="1600" b="1" dirty="0">
                  <a:latin typeface="Arial Narrow" panose="020B0606020202030204" pitchFamily="34" charset="0"/>
                </a:rPr>
                <a:t>“acrostic”)</a:t>
              </a:r>
            </a:p>
          </p:txBody>
        </p:sp>
      </p:grpSp>
      <p:grpSp>
        <p:nvGrpSpPr>
          <p:cNvPr id="281" name="Group 280"/>
          <p:cNvGrpSpPr/>
          <p:nvPr/>
        </p:nvGrpSpPr>
        <p:grpSpPr>
          <a:xfrm>
            <a:off x="1728216" y="516128"/>
            <a:ext cx="1226725" cy="1946256"/>
            <a:chOff x="1703160" y="506832"/>
            <a:chExt cx="1226725" cy="1946256"/>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160072"/>
              <a:ext cx="1891255" cy="584775"/>
            </a:xfrm>
            <a:prstGeom prst="rect">
              <a:avLst/>
            </a:prstGeom>
            <a:noFill/>
          </p:spPr>
          <p:txBody>
            <a:bodyPr wrap="square" rtlCol="0">
              <a:spAutoFit/>
            </a:bodyPr>
            <a:lstStyle/>
            <a:p>
              <a:r>
                <a:rPr lang="en-US" sz="1600" b="1" dirty="0" smtClean="0">
                  <a:solidFill>
                    <a:schemeClr val="bg1"/>
                  </a:solidFill>
                </a:rPr>
                <a:t>Author’s</a:t>
              </a:r>
            </a:p>
            <a:p>
              <a:r>
                <a:rPr lang="en-US" sz="1600" b="1" dirty="0" smtClean="0">
                  <a:solidFill>
                    <a:schemeClr val="bg1"/>
                  </a:solidFill>
                </a:rPr>
                <a:t>Purpose</a:t>
              </a:r>
              <a:endParaRPr lang="en-US" sz="1600" b="1" dirty="0">
                <a:solidFill>
                  <a:schemeClr val="bg1"/>
                </a:solidFill>
              </a:endParaRPr>
            </a:p>
          </p:txBody>
        </p:sp>
      </p:grpSp>
      <p:grpSp>
        <p:nvGrpSpPr>
          <p:cNvPr id="284" name="Group 283"/>
          <p:cNvGrpSpPr/>
          <p:nvPr/>
        </p:nvGrpSpPr>
        <p:grpSpPr>
          <a:xfrm>
            <a:off x="5191760" y="944880"/>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Biography</a:t>
              </a:r>
              <a:endParaRPr lang="en-US" b="1" dirty="0">
                <a:solidFill>
                  <a:schemeClr val="bg1"/>
                </a:solidFill>
              </a:endParaRPr>
            </a:p>
          </p:txBody>
        </p:sp>
      </p:grpSp>
      <p:sp>
        <p:nvSpPr>
          <p:cNvPr id="287" name="TextBox 286"/>
          <p:cNvSpPr txBox="1"/>
          <p:nvPr/>
        </p:nvSpPr>
        <p:spPr>
          <a:xfrm>
            <a:off x="7703199" y="5880268"/>
            <a:ext cx="1288973" cy="461665"/>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Author’s </a:t>
            </a:r>
          </a:p>
          <a:p>
            <a:pPr algn="ctr"/>
            <a:r>
              <a:rPr lang="en-US" sz="1200" b="1" dirty="0" smtClean="0">
                <a:solidFill>
                  <a:schemeClr val="bg1"/>
                </a:solidFill>
                <a:latin typeface="Arial Narrow" panose="020B0606020202030204" pitchFamily="34" charset="0"/>
              </a:rPr>
              <a:t>Purpose</a:t>
            </a:r>
            <a:endParaRPr lang="en-US" sz="12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cstate="print">
              <a:extLst>
                <a:ext uri="{28A0092B-C50C-407E-A947-70E740481C1C}">
                  <a14:useLocalDpi xmlns:a14="http://schemas.microsoft.com/office/drawing/2010/main" val="0"/>
                </a:ext>
              </a:extLst>
            </a:blip>
            <a:stretch>
              <a:fillRect/>
            </a:stretch>
          </p:blipFill>
          <p:spPr>
            <a:xfrm>
              <a:off x="3259608" y="3766444"/>
              <a:ext cx="1602897" cy="1063696"/>
            </a:xfrm>
            <a:prstGeom prst="rect">
              <a:avLst/>
            </a:prstGeom>
          </p:spPr>
        </p:pic>
        <p:sp>
          <p:nvSpPr>
            <p:cNvPr id="303" name="TextBox 302"/>
            <p:cNvSpPr txBox="1"/>
            <p:nvPr/>
          </p:nvSpPr>
          <p:spPr>
            <a:xfrm>
              <a:off x="2731520" y="574656"/>
              <a:ext cx="2649256" cy="2062103"/>
            </a:xfrm>
            <a:prstGeom prst="rect">
              <a:avLst/>
            </a:prstGeom>
            <a:noFill/>
          </p:spPr>
          <p:txBody>
            <a:bodyPr wrap="square" rtlCol="0">
              <a:spAutoFit/>
            </a:bodyPr>
            <a:lstStyle/>
            <a:p>
              <a:r>
                <a:rPr lang="en-US" sz="1600" b="1" dirty="0">
                  <a:latin typeface="Arial Narrow" panose="020B0606020202030204" pitchFamily="34" charset="0"/>
                </a:rPr>
                <a:t>When a person believes that some people, ideas, etc., are better than others that usually results in treating some people unfairly. (Example: The teacher had a ________ towards the girls because they didn’t talk as much during her class.)</a:t>
              </a:r>
            </a:p>
          </p:txBody>
        </p:sp>
      </p:grpSp>
      <p:grpSp>
        <p:nvGrpSpPr>
          <p:cNvPr id="304" name="Group 303"/>
          <p:cNvGrpSpPr/>
          <p:nvPr/>
        </p:nvGrpSpPr>
        <p:grpSpPr>
          <a:xfrm>
            <a:off x="1728216" y="1024128"/>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387635"/>
              <a:ext cx="1602208" cy="584775"/>
            </a:xfrm>
            <a:prstGeom prst="rect">
              <a:avLst/>
            </a:prstGeom>
            <a:noFill/>
          </p:spPr>
          <p:txBody>
            <a:bodyPr wrap="square" rtlCol="0">
              <a:spAutoFit/>
            </a:bodyPr>
            <a:lstStyle/>
            <a:p>
              <a:r>
                <a:rPr lang="en-US" sz="1600" b="1" dirty="0" smtClean="0">
                  <a:solidFill>
                    <a:schemeClr val="bg1"/>
                  </a:solidFill>
                </a:rPr>
                <a:t>Author’s</a:t>
              </a:r>
            </a:p>
            <a:p>
              <a:r>
                <a:rPr lang="en-US" sz="1600" b="1" dirty="0" smtClean="0">
                  <a:solidFill>
                    <a:schemeClr val="bg1"/>
                  </a:solidFill>
                </a:rPr>
                <a:t>Purpose</a:t>
              </a:r>
              <a:endParaRPr lang="en-US" sz="1600" b="1" dirty="0">
                <a:solidFill>
                  <a:schemeClr val="bg1"/>
                </a:solidFill>
              </a:endParaRPr>
            </a:p>
          </p:txBody>
        </p:sp>
      </p:grpSp>
      <p:grpSp>
        <p:nvGrpSpPr>
          <p:cNvPr id="307" name="Group 306"/>
          <p:cNvGrpSpPr/>
          <p:nvPr/>
        </p:nvGrpSpPr>
        <p:grpSpPr>
          <a:xfrm>
            <a:off x="5191760" y="563880"/>
            <a:ext cx="1113527" cy="1792640"/>
            <a:chOff x="5102948" y="520498"/>
            <a:chExt cx="1113527" cy="1792640"/>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105721" y="1126135"/>
              <a:ext cx="1580605" cy="369332"/>
            </a:xfrm>
            <a:prstGeom prst="rect">
              <a:avLst/>
            </a:prstGeom>
            <a:noFill/>
          </p:spPr>
          <p:txBody>
            <a:bodyPr wrap="square" rtlCol="0">
              <a:spAutoFit/>
            </a:bodyPr>
            <a:lstStyle/>
            <a:p>
              <a:r>
                <a:rPr lang="en-US" b="1" dirty="0" smtClean="0">
                  <a:solidFill>
                    <a:schemeClr val="bg1"/>
                  </a:solidFill>
                </a:rPr>
                <a:t>Bias</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0" y="6387506"/>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Bias</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46459" y="939437"/>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853828" y="5128334"/>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chemeClr val="tx1"/>
                </a:solidFill>
                <a:latin typeface="Arial Black" panose="020B0A04020102020204" pitchFamily="34" charset="0"/>
              </a:rPr>
              <a:t>The third largest ocean on Earth is the Indian Ocean. It covers __________ % of the Earth’s surface</a:t>
            </a:r>
            <a:endParaRPr lang="en-US" sz="1200" dirty="0">
              <a:solidFill>
                <a:schemeClr val="tx1"/>
              </a:solidFill>
              <a:latin typeface="Arial Black" panose="020B0A04020102020204" pitchFamily="34" charset="0"/>
            </a:endParaRPr>
          </a:p>
        </p:txBody>
      </p:sp>
      <p:sp>
        <p:nvSpPr>
          <p:cNvPr id="292" name="Oval 291"/>
          <p:cNvSpPr/>
          <p:nvPr/>
        </p:nvSpPr>
        <p:spPr>
          <a:xfrm>
            <a:off x="5107724" y="5688840"/>
            <a:ext cx="902360" cy="43379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14%</a:t>
            </a:r>
            <a:endParaRPr lang="en-US" dirty="0"/>
          </a:p>
        </p:txBody>
      </p:sp>
      <p:sp>
        <p:nvSpPr>
          <p:cNvPr id="293" name="Oval 292"/>
          <p:cNvSpPr/>
          <p:nvPr/>
        </p:nvSpPr>
        <p:spPr>
          <a:xfrm>
            <a:off x="3084104" y="5684870"/>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dirty="0" smtClean="0"/>
              <a:t>%</a:t>
            </a:r>
            <a:endParaRPr lang="en-US" dirty="0"/>
          </a:p>
        </p:txBody>
      </p:sp>
      <p:sp>
        <p:nvSpPr>
          <p:cNvPr id="294" name="Oval 293"/>
          <p:cNvSpPr/>
          <p:nvPr/>
        </p:nvSpPr>
        <p:spPr>
          <a:xfrm>
            <a:off x="4076787" y="5684870"/>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r>
              <a:rPr lang="en-US" dirty="0" smtClean="0"/>
              <a:t>%</a:t>
            </a:r>
            <a:endParaRPr lang="en-US" dirty="0"/>
          </a:p>
        </p:txBody>
      </p:sp>
      <p:sp>
        <p:nvSpPr>
          <p:cNvPr id="295" name="Oval 294"/>
          <p:cNvSpPr/>
          <p:nvPr/>
        </p:nvSpPr>
        <p:spPr>
          <a:xfrm>
            <a:off x="2038604" y="5674381"/>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851660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3" name="Title 1"/>
          <p:cNvSpPr txBox="1">
            <a:spLocks/>
          </p:cNvSpPr>
          <p:nvPr/>
        </p:nvSpPr>
        <p:spPr>
          <a:xfrm>
            <a:off x="3198813" y="226006"/>
            <a:ext cx="4725987" cy="519113"/>
          </a:xfrm>
          <a:prstGeom prst="rect">
            <a:avLst/>
          </a:prstGeom>
          <a:ln>
            <a:noFill/>
          </a:ln>
        </p:spPr>
        <p:txBody>
          <a:bodyPr anchor="b">
            <a:normAutofit fontScale="90000" lnSpcReduction="10000"/>
          </a:bodyPr>
          <a:lstStyle>
            <a:lvl1pPr algn="l" rtl="0" eaLnBrk="0" fontAlgn="base" hangingPunct="0">
              <a:spcBef>
                <a:spcPct val="0"/>
              </a:spcBef>
              <a:spcAft>
                <a:spcPct val="0"/>
              </a:spcAft>
              <a:defRPr sz="3200" b="1" kern="1200">
                <a:ln w="12700">
                  <a:no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a:lstStyle>
          <a:p>
            <a:pPr>
              <a:defRPr/>
            </a:pPr>
            <a:r>
              <a:rPr lang="en-US" dirty="0" smtClean="0">
                <a:solidFill>
                  <a:prstClr val="black"/>
                </a:solidFill>
              </a:rPr>
              <a:t>RESOURCE PAGE</a:t>
            </a:r>
            <a:endParaRPr lang="en-US" dirty="0">
              <a:solidFill>
                <a:prstClr val="black"/>
              </a:solidFill>
            </a:endParaRPr>
          </a:p>
        </p:txBody>
      </p:sp>
      <p:sp>
        <p:nvSpPr>
          <p:cNvPr id="5" name="TextBox 8"/>
          <p:cNvSpPr txBox="1">
            <a:spLocks noChangeArrowheads="1"/>
          </p:cNvSpPr>
          <p:nvPr/>
        </p:nvSpPr>
        <p:spPr bwMode="auto">
          <a:xfrm>
            <a:off x="704850" y="1355513"/>
            <a:ext cx="792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THANK YOU TO PERSENTER MEDIA FOR PERMISSION TO USE ANIMATIONS, AND CLIPART FOR OUR PRODUCTS.</a:t>
            </a:r>
          </a:p>
        </p:txBody>
      </p:sp>
      <p:pic>
        <p:nvPicPr>
          <p:cNvPr id="6" name="Picture 5">
            <a:hlinkClick r:id="" action="ppaction://noaction"/>
          </p:cNvPr>
          <p:cNvPicPr>
            <a:picLocks noChangeAspect="1"/>
          </p:cNvPicPr>
          <p:nvPr/>
        </p:nvPicPr>
        <p:blipFill>
          <a:blip r:embed="rId3"/>
          <a:stretch>
            <a:fillRect/>
          </a:stretch>
        </p:blipFill>
        <p:spPr>
          <a:xfrm>
            <a:off x="3455809" y="5456025"/>
            <a:ext cx="2232381" cy="1331062"/>
          </a:xfrm>
          <a:prstGeom prst="rect">
            <a:avLst/>
          </a:prstGeom>
          <a:ln>
            <a:noFill/>
          </a:ln>
          <a:effectLst>
            <a:softEdge rad="112500"/>
          </a:effectLst>
        </p:spPr>
      </p:pic>
      <p:sp>
        <p:nvSpPr>
          <p:cNvPr id="8" name="TextBox 13"/>
          <p:cNvSpPr txBox="1">
            <a:spLocks noChangeArrowheads="1"/>
          </p:cNvSpPr>
          <p:nvPr/>
        </p:nvSpPr>
        <p:spPr bwMode="auto">
          <a:xfrm>
            <a:off x="538705" y="2397115"/>
            <a:ext cx="385549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rPr>
              <a:t>CONNECT WITH US AT:</a:t>
            </a: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a:solidFill>
                  <a:srgbClr val="FF0000"/>
                </a:solidFill>
                <a:hlinkClick r:id="rId4"/>
              </a:rPr>
              <a:t>mypersonalpaths@gmail.com</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err="1" smtClean="0">
                <a:solidFill>
                  <a:srgbClr val="FF0000"/>
                </a:solidFill>
                <a:hlinkClick r:id="rId5"/>
              </a:rPr>
              <a:t>MyPATHS</a:t>
            </a:r>
            <a:r>
              <a:rPr lang="en-US" altLang="en-US" b="1" dirty="0" smtClean="0">
                <a:solidFill>
                  <a:srgbClr val="FF0000"/>
                </a:solidFill>
                <a:hlinkClick r:id="rId5"/>
              </a:rPr>
              <a:t> Blog</a:t>
            </a:r>
            <a:endParaRPr lang="en-US" altLang="en-US" b="1" dirty="0" smtClean="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6"/>
              </a:rPr>
              <a:t>FACEBOOK</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7"/>
              </a:rPr>
              <a:t>PINTEREST</a:t>
            </a:r>
            <a:endParaRPr lang="en-US" altLang="en-US" b="1" dirty="0">
              <a:solidFill>
                <a:srgbClr val="FF0000"/>
              </a:solidFill>
            </a:endParaRPr>
          </a:p>
        </p:txBody>
      </p:sp>
      <p:sp>
        <p:nvSpPr>
          <p:cNvPr id="7" name="TextBox 2">
            <a:hlinkClick r:id="" action="ppaction://hlinkshowjump?jump=nextslide"/>
          </p:cNvPr>
          <p:cNvSpPr txBox="1"/>
          <p:nvPr/>
        </p:nvSpPr>
        <p:spPr>
          <a:xfrm>
            <a:off x="4563720" y="2397115"/>
            <a:ext cx="381738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RELATED PRODUCTS:</a:t>
            </a:r>
          </a:p>
          <a:p>
            <a:pPr algn="ctr"/>
            <a:endParaRPr lang="en-US" dirty="0">
              <a:solidFill>
                <a:schemeClr val="bg1"/>
              </a:solidFill>
              <a:hlinkClick r:id="rId5"/>
            </a:endParaRPr>
          </a:p>
          <a:p>
            <a:pPr algn="ctr"/>
            <a:r>
              <a:rPr lang="en-US" sz="1200" dirty="0">
                <a:solidFill>
                  <a:schemeClr val="bg1"/>
                </a:solidFill>
                <a:latin typeface="Arial" panose="020B0604020202020204" pitchFamily="34" charset="0"/>
                <a:cs typeface="Arial" panose="020B0604020202020204" pitchFamily="34" charset="0"/>
                <a:hlinkClick r:id="rId8"/>
              </a:rPr>
              <a:t>MAP TESTING READING QUIZZES COMPLETE RIT PACKAGE! (ALL RIT BANDS INCLUDED)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smtClean="0">
              <a:solidFill>
                <a:schemeClr val="bg1"/>
              </a:solidFill>
              <a:latin typeface="Arial" panose="020B0604020202020204" pitchFamily="34" charset="0"/>
              <a:cs typeface="Arial" panose="020B0604020202020204" pitchFamily="34" charset="0"/>
              <a:hlinkClick r:id=""/>
            </a:endParaRPr>
          </a:p>
          <a:p>
            <a:pPr algn="ctr"/>
            <a:r>
              <a:rPr lang="en-US" sz="1200" dirty="0" smtClean="0">
                <a:solidFill>
                  <a:schemeClr val="bg1"/>
                </a:solidFill>
                <a:latin typeface="Arial" panose="020B0604020202020204" pitchFamily="34" charset="0"/>
                <a:cs typeface="Arial" panose="020B0604020202020204" pitchFamily="34" charset="0"/>
                <a:hlinkClick r:id=""/>
              </a:rPr>
              <a:t>MAP </a:t>
            </a:r>
            <a:r>
              <a:rPr lang="en-US" sz="1200" dirty="0">
                <a:solidFill>
                  <a:schemeClr val="bg1"/>
                </a:solidFill>
                <a:latin typeface="Arial" panose="020B0604020202020204" pitchFamily="34" charset="0"/>
                <a:cs typeface="Arial" panose="020B0604020202020204" pitchFamily="34" charset="0"/>
                <a:hlinkClick r:id="rId9"/>
              </a:rPr>
              <a:t>TEST READING VOCABULARY GAME - Professor </a:t>
            </a:r>
            <a:r>
              <a:rPr lang="en-US" sz="1200" dirty="0" smtClean="0">
                <a:solidFill>
                  <a:schemeClr val="bg1"/>
                </a:solidFill>
                <a:latin typeface="Arial" panose="020B0604020202020204" pitchFamily="34" charset="0"/>
                <a:cs typeface="Arial" panose="020B0604020202020204" pitchFamily="34" charset="0"/>
                <a:hlinkClick r:id="rId9"/>
              </a:rPr>
              <a:t>Lab coat </a:t>
            </a:r>
            <a:r>
              <a:rPr lang="en-US" sz="1200" dirty="0">
                <a:solidFill>
                  <a:schemeClr val="bg1"/>
                </a:solidFill>
                <a:latin typeface="Arial" panose="020B0604020202020204" pitchFamily="34" charset="0"/>
                <a:cs typeface="Arial" panose="020B0604020202020204" pitchFamily="34" charset="0"/>
                <a:hlinkClick r:id="rId9"/>
              </a:rPr>
              <a:t>(ALL RIT BANDS 141-260</a:t>
            </a:r>
            <a:r>
              <a:rPr lang="en-US" sz="1200" dirty="0" smtClean="0">
                <a:solidFill>
                  <a:schemeClr val="bg1"/>
                </a:solidFill>
                <a:latin typeface="Arial" panose="020B0604020202020204" pitchFamily="34" charset="0"/>
                <a:cs typeface="Arial" panose="020B0604020202020204" pitchFamily="34" charset="0"/>
                <a:hlinkClick r:id="rId9"/>
              </a:rPr>
              <a:t>)</a:t>
            </a:r>
            <a:endParaRPr lang="en-US" sz="1200" dirty="0" smtClean="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hlinkClick r:id="rId4"/>
            </a:endParaRPr>
          </a:p>
          <a:p>
            <a:pPr algn="ctr"/>
            <a:r>
              <a:rPr lang="en-US" sz="1200" dirty="0">
                <a:latin typeface="Arial" panose="020B0604020202020204" pitchFamily="34" charset="0"/>
                <a:cs typeface="Arial" panose="020B0604020202020204" pitchFamily="34" charset="0"/>
                <a:hlinkClick r:id="rId10"/>
              </a:rPr>
              <a:t>MAP TEST READING VOCABULARY GAME BUNDLE- Road Trip (ALL RIT BANDS 141-260)</a:t>
            </a: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hlinkClick r:id="rId11"/>
              </a:rPr>
              <a:t>MAP TEST READING VOCABULARY GAME - Real Bingo (ALL RIT BANDS 141-260</a:t>
            </a:r>
            <a:r>
              <a:rPr lang="en-US" sz="1200" dirty="0" smtClean="0">
                <a:latin typeface="Arial" panose="020B0604020202020204" pitchFamily="34" charset="0"/>
                <a:cs typeface="Arial" panose="020B0604020202020204" pitchFamily="34" charset="0"/>
                <a:hlinkClick r:id="rId11"/>
              </a:rPr>
              <a:t>)</a:t>
            </a:r>
            <a:endParaRPr lang="en-US" sz="1200" dirty="0" smtClean="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7554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PICPATH" val="..\DOWNLOADS"/>
</p:tagLst>
</file>

<file path=ppt/tags/tag2.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3.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4.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5.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6.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7.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8.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9.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Media.com - Scientist Experiments - Animated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7192</TotalTime>
  <Words>2089</Words>
  <Application>Microsoft Office PowerPoint</Application>
  <PresentationFormat>On-screen Show (4:3)</PresentationFormat>
  <Paragraphs>321</Paragraphs>
  <Slides>7</Slides>
  <Notes>4</Notes>
  <HiddenSlides>0</HiddenSlides>
  <MMClips>82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Arial Narrow</vt:lpstr>
      <vt:lpstr>Bauhaus 93</vt:lpstr>
      <vt:lpstr>Calibri</vt:lpstr>
      <vt:lpstr>Calibri Light</vt:lpstr>
      <vt:lpstr>Century Gothic</vt:lpstr>
      <vt:lpstr>Palatino Linotype</vt:lpstr>
      <vt:lpstr>Office Theme</vt:lpstr>
      <vt:lpstr>PresenterMedia.com - Scientist Experiments - Animated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Jackson</dc:creator>
  <cp:lastModifiedBy>josh jackson</cp:lastModifiedBy>
  <cp:revision>228</cp:revision>
  <dcterms:created xsi:type="dcterms:W3CDTF">2015-06-11T21:24:08Z</dcterms:created>
  <dcterms:modified xsi:type="dcterms:W3CDTF">2016-02-08T14:23:23Z</dcterms:modified>
</cp:coreProperties>
</file>