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67" r:id="rId3"/>
    <p:sldId id="268" r:id="rId4"/>
    <p:sldId id="270" r:id="rId5"/>
    <p:sldId id="263" r:id="rId6"/>
    <p:sldId id="271" r:id="rId7"/>
    <p:sldId id="272" r:id="rId8"/>
    <p:sldId id="269"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118" autoAdjust="0"/>
  </p:normalViewPr>
  <p:slideViewPr>
    <p:cSldViewPr snapToGrid="0">
      <p:cViewPr varScale="1">
        <p:scale>
          <a:sx n="77" d="100"/>
          <a:sy n="77" d="100"/>
        </p:scale>
        <p:origin x="4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44B42-61A5-4CCF-87E0-52BC515EC9E5}" type="datetimeFigureOut">
              <a:rPr lang="en-US" smtClean="0"/>
              <a:t>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0AEBF-6CFE-4232-BDED-CC6BCAFF86BE}" type="slidenum">
              <a:rPr lang="en-US" smtClean="0"/>
              <a:t>‹#›</a:t>
            </a:fld>
            <a:endParaRPr lang="en-US"/>
          </a:p>
        </p:txBody>
      </p:sp>
    </p:spTree>
    <p:extLst>
      <p:ext uri="{BB962C8B-B14F-4D97-AF65-F5344CB8AC3E}">
        <p14:creationId xmlns:p14="http://schemas.microsoft.com/office/powerpoint/2010/main" val="31232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3</a:t>
            </a:fld>
            <a:endParaRPr lang="en-US"/>
          </a:p>
        </p:txBody>
      </p:sp>
    </p:spTree>
    <p:extLst>
      <p:ext uri="{BB962C8B-B14F-4D97-AF65-F5344CB8AC3E}">
        <p14:creationId xmlns:p14="http://schemas.microsoft.com/office/powerpoint/2010/main" val="69301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4</a:t>
            </a:fld>
            <a:endParaRPr lang="en-US"/>
          </a:p>
        </p:txBody>
      </p:sp>
    </p:spTree>
    <p:extLst>
      <p:ext uri="{BB962C8B-B14F-4D97-AF65-F5344CB8AC3E}">
        <p14:creationId xmlns:p14="http://schemas.microsoft.com/office/powerpoint/2010/main" val="417543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5</a:t>
            </a:fld>
            <a:endParaRPr lang="en-US"/>
          </a:p>
        </p:txBody>
      </p:sp>
    </p:spTree>
    <p:extLst>
      <p:ext uri="{BB962C8B-B14F-4D97-AF65-F5344CB8AC3E}">
        <p14:creationId xmlns:p14="http://schemas.microsoft.com/office/powerpoint/2010/main" val="118384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6</a:t>
            </a:fld>
            <a:endParaRPr lang="en-US"/>
          </a:p>
        </p:txBody>
      </p:sp>
    </p:spTree>
    <p:extLst>
      <p:ext uri="{BB962C8B-B14F-4D97-AF65-F5344CB8AC3E}">
        <p14:creationId xmlns:p14="http://schemas.microsoft.com/office/powerpoint/2010/main" val="61023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0928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66665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174767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_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ubtitle 2"/>
          <p:cNvSpPr>
            <a:spLocks noGrp="1"/>
          </p:cNvSpPr>
          <p:nvPr>
            <p:ph type="subTitle" idx="1"/>
          </p:nvPr>
        </p:nvSpPr>
        <p:spPr>
          <a:xfrm>
            <a:off x="3962400" y="2232025"/>
            <a:ext cx="3581400" cy="1752600"/>
          </a:xfrm>
        </p:spPr>
        <p:txBody>
          <a:bodyPr>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962400" y="838200"/>
            <a:ext cx="3581400" cy="1470025"/>
          </a:xfrm>
          <a:ln>
            <a:noFill/>
          </a:ln>
        </p:spPr>
        <p:txBody>
          <a:bodyPr/>
          <a:lstStyle>
            <a:lvl1pPr algn="l">
              <a:defRPr sz="3200">
                <a:solidFill>
                  <a:schemeClr val="accent5">
                    <a:lumMod val="50000"/>
                  </a:schemeClr>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457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78D607B6-6246-4660-9869-25ACCF61B8D1}" type="datetime1">
              <a:rPr lang="en-US"/>
              <a:pPr>
                <a:defRPr/>
              </a:pPr>
              <a:t>2/8/2016</a:t>
            </a:fld>
            <a:endParaRPr lang="en-US" dirty="0"/>
          </a:p>
        </p:txBody>
      </p:sp>
      <p:sp>
        <p:nvSpPr>
          <p:cNvPr id="7" name="Footer Placeholder 4"/>
          <p:cNvSpPr>
            <a:spLocks noGrp="1"/>
          </p:cNvSpPr>
          <p:nvPr>
            <p:ph type="ftr" sz="quarter" idx="11"/>
          </p:nvPr>
        </p:nvSpPr>
        <p:spPr>
          <a:xfrm>
            <a:off x="3124200" y="6340475"/>
            <a:ext cx="2895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5"/>
          <p:cNvSpPr>
            <a:spLocks noGrp="1"/>
          </p:cNvSpPr>
          <p:nvPr>
            <p:ph type="sldNum" sz="quarter" idx="12"/>
          </p:nvPr>
        </p:nvSpPr>
        <p:spPr>
          <a:xfrm>
            <a:off x="6553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3A4A0A4E-93DA-4132-86B8-0624C0A5F4A1}" type="slidenum">
              <a:rPr lang="en-US"/>
              <a:pPr>
                <a:defRPr/>
              </a:pPr>
              <a:t>‹#›</a:t>
            </a:fld>
            <a:endParaRPr lang="en-US" dirty="0"/>
          </a:p>
        </p:txBody>
      </p:sp>
    </p:spTree>
    <p:extLst>
      <p:ext uri="{BB962C8B-B14F-4D97-AF65-F5344CB8AC3E}">
        <p14:creationId xmlns:p14="http://schemas.microsoft.com/office/powerpoint/2010/main" val="6152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3581400" cy="1470025"/>
          </a:xfrm>
        </p:spPr>
        <p:txBody>
          <a:bodyPr/>
          <a:lstStyle>
            <a:lvl1pPr algn="r">
              <a:defRPr sz="3200">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267200"/>
            <a:ext cx="3581400" cy="1752600"/>
          </a:xfrm>
        </p:spPr>
        <p:txBody>
          <a:bodyPr>
            <a:normAutofit/>
          </a:bodyPr>
          <a:lstStyle>
            <a:lvl1pPr marL="0" indent="0" algn="r">
              <a:buNone/>
              <a:defRPr sz="1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1C5319-97A2-4CAC-8860-EFAF0C773015}"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42831F-D9D4-4BAA-BCA9-17A125F8B548}" type="slidenum">
              <a:rPr lang="en-US"/>
              <a:pPr>
                <a:defRPr/>
              </a:pPr>
              <a:t>‹#›</a:t>
            </a:fld>
            <a:endParaRPr lang="en-US" dirty="0"/>
          </a:p>
        </p:txBody>
      </p:sp>
    </p:spTree>
    <p:extLst>
      <p:ext uri="{BB962C8B-B14F-4D97-AF65-F5344CB8AC3E}">
        <p14:creationId xmlns:p14="http://schemas.microsoft.com/office/powerpoint/2010/main" val="98145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nimated Title and Content">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 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1524000" y="1600200"/>
            <a:ext cx="7620000" cy="5135563"/>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0" y="884238"/>
            <a:ext cx="7620000" cy="715962"/>
          </a:xfrm>
          <a:noFill/>
        </p:spPr>
        <p:txBody>
          <a:bodyPr/>
          <a:lstStyle>
            <a:lvl1pPr algn="l">
              <a:defRPr sz="3600">
                <a:solidFill>
                  <a:schemeClr val="accent5">
                    <a:lumMod val="50000"/>
                  </a:schemeClr>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FECD1696-62AD-4D07-935E-E2ACBCE4C572}" type="slidenum">
              <a:rPr lang="en-US"/>
              <a:pPr>
                <a:defRPr/>
              </a:pPr>
              <a:t>‹#›</a:t>
            </a:fld>
            <a:endParaRPr lang="en-US" dirty="0"/>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r>
              <a:rPr lang="en-US"/>
              <a:t>Copyright 2010</a:t>
            </a:r>
          </a:p>
        </p:txBody>
      </p:sp>
      <p:sp>
        <p:nvSpPr>
          <p:cNvPr id="8" name="Date Placeholder 3"/>
          <p:cNvSpPr>
            <a:spLocks noGrp="1"/>
          </p:cNvSpPr>
          <p:nvPr>
            <p:ph type="dt" sz="half" idx="12"/>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1806DB1E-73B0-4E37-98AD-FA4D5ADE6EB9}" type="datetime1">
              <a:rPr lang="en-US"/>
              <a:pPr>
                <a:defRPr/>
              </a:pPr>
              <a:t>2/8/2016</a:t>
            </a:fld>
            <a:endParaRPr lang="en-US" dirty="0"/>
          </a:p>
        </p:txBody>
      </p:sp>
    </p:spTree>
    <p:extLst>
      <p:ext uri="{BB962C8B-B14F-4D97-AF65-F5344CB8AC3E}">
        <p14:creationId xmlns:p14="http://schemas.microsoft.com/office/powerpoint/2010/main" val="389190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76200"/>
            <a:ext cx="7620000" cy="715962"/>
          </a:xfrm>
        </p:spPr>
        <p:txBody>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4E75E6-9575-45C8-A4B8-5072A2A56CE3}" type="datetime1">
              <a:rPr lang="en-US"/>
              <a:pPr>
                <a:defRPr/>
              </a:pPr>
              <a:t>2/8/2016</a:t>
            </a:fld>
            <a:endParaRPr lang="en-US"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A4140C-3168-434A-AD8B-D6FA7AE3E74D}" type="slidenum">
              <a:rPr lang="en-US"/>
              <a:pPr>
                <a:defRPr/>
              </a:pPr>
              <a:t>‹#›</a:t>
            </a:fld>
            <a:endParaRPr lang="en-US" dirty="0"/>
          </a:p>
        </p:txBody>
      </p:sp>
    </p:spTree>
    <p:extLst>
      <p:ext uri="{BB962C8B-B14F-4D97-AF65-F5344CB8AC3E}">
        <p14:creationId xmlns:p14="http://schemas.microsoft.com/office/powerpoint/2010/main" val="6108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2524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D04688-EABD-405A-AC8C-998CC38128F4}"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59A096-6BF1-4ABE-94A7-19053D09223B}" type="slidenum">
              <a:rPr lang="en-US"/>
              <a:pPr>
                <a:defRPr/>
              </a:pPr>
              <a:t>‹#›</a:t>
            </a:fld>
            <a:endParaRPr lang="en-US" dirty="0"/>
          </a:p>
        </p:txBody>
      </p:sp>
    </p:spTree>
    <p:extLst>
      <p:ext uri="{BB962C8B-B14F-4D97-AF65-F5344CB8AC3E}">
        <p14:creationId xmlns:p14="http://schemas.microsoft.com/office/powerpoint/2010/main" val="23598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46237"/>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143000"/>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77D218-CD2A-4C7F-8D5E-3B93F0FCAD56}"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2BDF1F-4BCA-432B-9981-657FAEF0798A}" type="slidenum">
              <a:rPr lang="en-US"/>
              <a:pPr>
                <a:defRPr/>
              </a:pPr>
              <a:t>‹#›</a:t>
            </a:fld>
            <a:endParaRPr lang="en-US" dirty="0"/>
          </a:p>
        </p:txBody>
      </p:sp>
    </p:spTree>
    <p:extLst>
      <p:ext uri="{BB962C8B-B14F-4D97-AF65-F5344CB8AC3E}">
        <p14:creationId xmlns:p14="http://schemas.microsoft.com/office/powerpoint/2010/main" val="4116167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7159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990600"/>
            <a:ext cx="3654425"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951037"/>
            <a:ext cx="3654425"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990600"/>
            <a:ext cx="3654426"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951037"/>
            <a:ext cx="3654426"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9AFCCC3-C978-4798-98F1-CC002D9D3B13}" type="datetime1">
              <a:rPr lang="en-US"/>
              <a:pPr>
                <a:defRPr/>
              </a:pPr>
              <a:t>2/8/2016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1362-1DA8-4756-9712-813B0A758EA8}" type="slidenum">
              <a:rPr lang="en-US"/>
              <a:pPr>
                <a:defRPr/>
              </a:pPr>
              <a:t>‹#›</a:t>
            </a:fld>
            <a:endParaRPr lang="en-US" dirty="0"/>
          </a:p>
        </p:txBody>
      </p:sp>
    </p:spTree>
    <p:extLst>
      <p:ext uri="{BB962C8B-B14F-4D97-AF65-F5344CB8AC3E}">
        <p14:creationId xmlns:p14="http://schemas.microsoft.com/office/powerpoint/2010/main" val="136373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ACCADE-0558-4FE1-8CF6-B7F153C1CFE6}" type="datetime1">
              <a:rPr lang="en-US"/>
              <a:pPr>
                <a:defRPr/>
              </a:pPr>
              <a:t>2/8/2016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D7B06C-A8FA-4167-BD30-4868328507CC}" type="slidenum">
              <a:rPr lang="en-US"/>
              <a:pPr>
                <a:defRPr/>
              </a:pPr>
              <a:t>‹#›</a:t>
            </a:fld>
            <a:endParaRPr lang="en-US" dirty="0"/>
          </a:p>
        </p:txBody>
      </p:sp>
    </p:spTree>
    <p:extLst>
      <p:ext uri="{BB962C8B-B14F-4D97-AF65-F5344CB8AC3E}">
        <p14:creationId xmlns:p14="http://schemas.microsoft.com/office/powerpoint/2010/main" val="319035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0894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ACA7CD-7C96-463B-8631-CD6F205BD6DE}" type="datetime1">
              <a:rPr lang="en-US"/>
              <a:pPr>
                <a:defRPr/>
              </a:pPr>
              <a:t>2/8/2016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7E08A96-252A-4654-9490-B66D7E7B44C8}" type="slidenum">
              <a:rPr lang="en-US"/>
              <a:pPr>
                <a:defRPr/>
              </a:pPr>
              <a:t>‹#›</a:t>
            </a:fld>
            <a:endParaRPr lang="en-US" dirty="0"/>
          </a:p>
        </p:txBody>
      </p:sp>
    </p:spTree>
    <p:extLst>
      <p:ext uri="{BB962C8B-B14F-4D97-AF65-F5344CB8AC3E}">
        <p14:creationId xmlns:p14="http://schemas.microsoft.com/office/powerpoint/2010/main" val="1136112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04887"/>
            <a:ext cx="3008313" cy="1162050"/>
          </a:xfrm>
        </p:spPr>
        <p:txBody>
          <a:bodyPr/>
          <a:lstStyle>
            <a:lvl1pPr algn="l">
              <a:defRPr sz="2000" b="1">
                <a:solidFill>
                  <a:schemeClr val="accent5">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343400" y="144780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21669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517F09-5524-4B06-9461-7C0661973DDA}"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C6CE15-AF68-4C06-A4EE-14AD66CAE600}" type="slidenum">
              <a:rPr lang="en-US"/>
              <a:pPr>
                <a:defRPr/>
              </a:pPr>
              <a:t>‹#›</a:t>
            </a:fld>
            <a:endParaRPr lang="en-US" dirty="0"/>
          </a:p>
        </p:txBody>
      </p:sp>
    </p:spTree>
    <p:extLst>
      <p:ext uri="{BB962C8B-B14F-4D97-AF65-F5344CB8AC3E}">
        <p14:creationId xmlns:p14="http://schemas.microsoft.com/office/powerpoint/2010/main" val="391697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286000" cy="1143000"/>
          </a:xfrm>
        </p:spPr>
        <p:txBody>
          <a:bodyPr/>
          <a:lstStyle>
            <a:lvl1pPr algn="r">
              <a:defRPr sz="2000" b="1">
                <a:solidFill>
                  <a:schemeClr val="accent5">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62870" y="1371600"/>
            <a:ext cx="5892815"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85800" y="2514600"/>
            <a:ext cx="2286000" cy="16002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7F383FE-DD62-4855-AFED-77D2782AF049}"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DD21112-46EB-45B0-B0AF-C37AFC89316B}" type="slidenum">
              <a:rPr lang="en-US"/>
              <a:pPr>
                <a:defRPr/>
              </a:pPr>
              <a:t>‹#›</a:t>
            </a:fld>
            <a:endParaRPr lang="en-US" dirty="0"/>
          </a:p>
        </p:txBody>
      </p:sp>
    </p:spTree>
    <p:extLst>
      <p:ext uri="{BB962C8B-B14F-4D97-AF65-F5344CB8AC3E}">
        <p14:creationId xmlns:p14="http://schemas.microsoft.com/office/powerpoint/2010/main" val="117884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C24C4D4-47CD-4489-B381-DC4AE83E8389}"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E6B5A9-00D5-4E1A-AD9C-C12CFB0F3FFB}" type="slidenum">
              <a:rPr lang="en-US"/>
              <a:pPr>
                <a:defRPr/>
              </a:pPr>
              <a:t>‹#›</a:t>
            </a:fld>
            <a:endParaRPr lang="en-US" dirty="0"/>
          </a:p>
        </p:txBody>
      </p:sp>
    </p:spTree>
    <p:extLst>
      <p:ext uri="{BB962C8B-B14F-4D97-AF65-F5344CB8AC3E}">
        <p14:creationId xmlns:p14="http://schemas.microsoft.com/office/powerpoint/2010/main" val="403474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7FBDB6-FB9D-43F0-BE53-577E85499006}"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F6DFCB-EADF-461F-BF26-DF38D21A47E5}" type="slidenum">
              <a:rPr lang="en-US"/>
              <a:pPr>
                <a:defRPr/>
              </a:pPr>
              <a:t>‹#›</a:t>
            </a:fld>
            <a:endParaRPr lang="en-US" dirty="0"/>
          </a:p>
        </p:txBody>
      </p:sp>
    </p:spTree>
    <p:extLst>
      <p:ext uri="{BB962C8B-B14F-4D97-AF65-F5344CB8AC3E}">
        <p14:creationId xmlns:p14="http://schemas.microsoft.com/office/powerpoint/2010/main" val="161470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371601"/>
            <a:ext cx="3505200" cy="3810000"/>
          </a:xfrm>
        </p:spPr>
        <p:txBody>
          <a:bodyPr>
            <a:normAutofit/>
          </a:bodyPr>
          <a:lstStyle>
            <a:lvl1pPr marL="0" indent="0">
              <a:buFontTx/>
              <a:buNone/>
              <a:defRPr sz="1200" b="0">
                <a:solidFill>
                  <a:schemeClr val="bg1"/>
                </a:solidFill>
              </a:defRPr>
            </a:lvl1pPr>
            <a:lvl2pPr marL="1828800" indent="-1828800">
              <a:buFontTx/>
              <a:buNone/>
              <a:defRPr sz="1200">
                <a:solidFill>
                  <a:schemeClr val="bg1"/>
                </a:solidFill>
              </a:defRPr>
            </a:lvl2pPr>
            <a:lvl3pPr marL="1828800" indent="-1828800">
              <a:buFontTx/>
              <a:buNone/>
              <a:defRPr sz="1200">
                <a:solidFill>
                  <a:schemeClr val="bg1"/>
                </a:solidFill>
              </a:defRPr>
            </a:lvl3pPr>
            <a:lvl4pPr marL="1828800" indent="-1828800">
              <a:buFontTx/>
              <a:buNone/>
              <a:defRPr sz="1200">
                <a:solidFill>
                  <a:schemeClr val="bg1"/>
                </a:solidFill>
              </a:defRPr>
            </a:lvl4pPr>
            <a:lvl5pPr marL="1828800" indent="-182880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371601"/>
            <a:ext cx="3429000" cy="3810000"/>
          </a:xfrm>
        </p:spPr>
        <p:txBody>
          <a:bodyPr>
            <a:normAutofit/>
          </a:bodyPr>
          <a:lstStyle>
            <a:lvl1pPr marL="0" indent="0">
              <a:buFontTx/>
              <a:buNone/>
              <a:defRPr sz="1200" b="0">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990600" y="152400"/>
            <a:ext cx="7620000" cy="715962"/>
          </a:xfrm>
        </p:spPr>
        <p:txBody>
          <a:bodyPr/>
          <a:lstStyle/>
          <a:p>
            <a:r>
              <a:rPr lang="en-US" dirty="0" smtClean="0"/>
              <a:t>Click to edit Master title style</a:t>
            </a:r>
            <a:endParaRPr lang="en-US" dirty="0"/>
          </a:p>
        </p:txBody>
      </p:sp>
      <p:sp>
        <p:nvSpPr>
          <p:cNvPr id="5" name="Slide Number Placeholder 8"/>
          <p:cNvSpPr>
            <a:spLocks noGrp="1"/>
          </p:cNvSpPr>
          <p:nvPr>
            <p:ph type="sldNum" sz="quarter"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F77E77-7817-4EE1-9EEB-1C69B9832D0D}" type="slidenum">
              <a:rPr lang="en-US"/>
              <a:pPr>
                <a:defRPr/>
              </a:pPr>
              <a:t>‹#›</a:t>
            </a:fld>
            <a:endParaRPr lang="en-US" dirty="0"/>
          </a:p>
        </p:txBody>
      </p:sp>
      <p:sp>
        <p:nvSpPr>
          <p:cNvPr id="6" name="Footer Placeholder 9"/>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132578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385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0" y="1752600"/>
            <a:ext cx="2743200" cy="1905000"/>
          </a:xfrm>
        </p:spPr>
        <p:txBody>
          <a:bodyPr>
            <a:no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0" y="1752600"/>
            <a:ext cx="26670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0" y="1752600"/>
            <a:ext cx="27432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76200"/>
            <a:ext cx="7620000" cy="715962"/>
          </a:xfrm>
        </p:spPr>
        <p:txBody>
          <a:bodyPr/>
          <a:lstStyle/>
          <a:p>
            <a:r>
              <a:rPr lang="en-US" dirty="0" smtClean="0"/>
              <a:t>Click to edit Master title style</a:t>
            </a:r>
            <a:endParaRPr lang="en-US" dirty="0"/>
          </a:p>
        </p:txBody>
      </p:sp>
      <p:sp>
        <p:nvSpPr>
          <p:cNvPr id="12" name="Footer Placeholder 2"/>
          <p:cNvSpPr>
            <a:spLocks noGrp="1"/>
          </p:cNvSpPr>
          <p:nvPr>
            <p:ph type="ftr" sz="quarter" idx="18"/>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3" name="Slide Number Placeholder 3"/>
          <p:cNvSpPr>
            <a:spLocks noGrp="1"/>
          </p:cNvSpPr>
          <p:nvPr>
            <p:ph type="sldNum"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3807EB-644B-4D4E-BBFD-4FE8A3816136}" type="slidenum">
              <a:rPr lang="en-US"/>
              <a:pPr>
                <a:defRPr/>
              </a:pPr>
              <a:t>‹#›</a:t>
            </a:fld>
            <a:endParaRPr lang="en-US" dirty="0"/>
          </a:p>
        </p:txBody>
      </p:sp>
    </p:spTree>
    <p:extLst>
      <p:ext uri="{BB962C8B-B14F-4D97-AF65-F5344CB8AC3E}">
        <p14:creationId xmlns:p14="http://schemas.microsoft.com/office/powerpoint/2010/main" val="794222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572000" y="1219200"/>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7" name="Footer Placeholder 2"/>
          <p:cNvSpPr>
            <a:spLocks noGrp="1"/>
          </p:cNvSpPr>
          <p:nvPr>
            <p:ph type="ftr" sz="quarter" idx="16"/>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3"/>
          <p:cNvSpPr>
            <a:spLocks noGrp="1"/>
          </p:cNvSpPr>
          <p:nvPr>
            <p:ph type="sldNum" sz="quarter" idx="17"/>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98FE359-7836-463B-9BE3-FBEACB056126}" type="slidenum">
              <a:rPr lang="en-US"/>
              <a:pPr>
                <a:defRPr/>
              </a:pPr>
              <a:t>‹#›</a:t>
            </a:fld>
            <a:endParaRPr lang="en-US" dirty="0"/>
          </a:p>
        </p:txBody>
      </p:sp>
    </p:spTree>
    <p:extLst>
      <p:ext uri="{BB962C8B-B14F-4D97-AF65-F5344CB8AC3E}">
        <p14:creationId xmlns:p14="http://schemas.microsoft.com/office/powerpoint/2010/main" val="79885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524000"/>
            <a:ext cx="3048000" cy="4297363"/>
          </a:xfrm>
        </p:spPr>
        <p:txBody>
          <a:bodyPr/>
          <a:lstStyle>
            <a:lvl1pPr marL="0" indent="0">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p:txBody>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914400"/>
            <a:ext cx="7620000" cy="457200"/>
          </a:xfrm>
        </p:spPr>
        <p:txBody>
          <a:bodyPr>
            <a:normAutofit/>
          </a:bodyPr>
          <a:lstStyle>
            <a:lvl1pPr algn="ctr">
              <a:buFontTx/>
              <a:buNone/>
              <a:defRPr sz="2000">
                <a:solidFill>
                  <a:schemeClr val="bg1">
                    <a:lumMod val="95000"/>
                  </a:schemeClr>
                </a:solidFill>
              </a:defRPr>
            </a:lvl1pPr>
          </a:lstStyle>
          <a:p>
            <a:pPr lvl="0"/>
            <a:r>
              <a:rPr lang="en-US" dirty="0" smtClean="0"/>
              <a:t>Click to edit Master text styles</a:t>
            </a:r>
          </a:p>
        </p:txBody>
      </p:sp>
      <p:sp>
        <p:nvSpPr>
          <p:cNvPr id="5" name="Slide Number Placeholder 11"/>
          <p:cNvSpPr>
            <a:spLocks noGrp="1"/>
          </p:cNvSpPr>
          <p:nvPr>
            <p:ph type="sldNum" sz="quarter" idx="14"/>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39A5BBB-461B-437C-A9AC-879D699BA08E}" type="slidenum">
              <a:rPr lang="en-US"/>
              <a:pPr>
                <a:defRPr/>
              </a:pPr>
              <a:t>‹#›</a:t>
            </a:fld>
            <a:endParaRPr lang="en-US" dirty="0"/>
          </a:p>
        </p:txBody>
      </p:sp>
      <p:sp>
        <p:nvSpPr>
          <p:cNvPr id="6" name="Footer Placeholder 12"/>
          <p:cNvSpPr>
            <a:spLocks noGrp="1"/>
          </p:cNvSpPr>
          <p:nvPr>
            <p:ph type="ftr" sz="quarter" idx="15"/>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3470916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667000" y="33528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2667000" y="16764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667000" y="25146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667000" y="41910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667000" y="50292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762000" y="1066800"/>
            <a:ext cx="7620000" cy="457200"/>
          </a:xfrm>
        </p:spPr>
        <p:txBody>
          <a:bodyPr>
            <a:normAutofit/>
          </a:bodyPr>
          <a:lstStyle>
            <a:lvl1pPr algn="ctr">
              <a:buFontTx/>
              <a:buNone/>
              <a:defRPr sz="2400"/>
            </a:lvl1pPr>
          </a:lstStyle>
          <a:p>
            <a:pPr lvl="0"/>
            <a:r>
              <a:rPr lang="en-US" dirty="0" smtClean="0"/>
              <a:t>Click to edit Master text styles</a:t>
            </a:r>
          </a:p>
        </p:txBody>
      </p:sp>
      <p:sp>
        <p:nvSpPr>
          <p:cNvPr id="10" name="Footer Placeholder 2"/>
          <p:cNvSpPr>
            <a:spLocks noGrp="1"/>
          </p:cNvSpPr>
          <p:nvPr>
            <p:ph type="ftr" sz="quarter" idx="20"/>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1" name="Slide Number Placeholder 3"/>
          <p:cNvSpPr>
            <a:spLocks noGrp="1"/>
          </p:cNvSpPr>
          <p:nvPr>
            <p:ph type="sldNum" sz="quarter" idx="2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119178-1D20-4FA7-996B-97D8DBBD4C71}" type="slidenum">
              <a:rPr lang="en-US"/>
              <a:pPr>
                <a:defRPr/>
              </a:pPr>
              <a:t>‹#›</a:t>
            </a:fld>
            <a:endParaRPr lang="en-US" dirty="0"/>
          </a:p>
        </p:txBody>
      </p:sp>
    </p:spTree>
    <p:extLst>
      <p:ext uri="{BB962C8B-B14F-4D97-AF65-F5344CB8AC3E}">
        <p14:creationId xmlns:p14="http://schemas.microsoft.com/office/powerpoint/2010/main" val="11187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7308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422475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8654A6-8E59-40A4-AE83-B1CA2AEC69BE}"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661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8654A6-8E59-40A4-AE83-B1CA2AEC69BE}"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55219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654A6-8E59-40A4-AE83-B1CA2AEC69BE}"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5167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8992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4327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54A6-8E59-40A4-AE83-B1CA2AEC69BE}" type="datetimeFigureOut">
              <a:rPr lang="en-US" smtClean="0"/>
              <a:t>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D62-8243-4A3A-8155-315E629AF843}" type="slidenum">
              <a:rPr lang="en-US" smtClean="0"/>
              <a:t>‹#›</a:t>
            </a:fld>
            <a:endParaRPr lang="en-US"/>
          </a:p>
        </p:txBody>
      </p:sp>
    </p:spTree>
    <p:extLst>
      <p:ext uri="{BB962C8B-B14F-4D97-AF65-F5344CB8AC3E}">
        <p14:creationId xmlns:p14="http://schemas.microsoft.com/office/powerpoint/2010/main" val="86972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18"/>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010400" y="7620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solidFill>
                <a:latin typeface="Palatino Linotype"/>
              </a:defRPr>
            </a:lvl1pPr>
          </a:lstStyle>
          <a:p>
            <a:pPr>
              <a:defRPr/>
            </a:pPr>
            <a:r>
              <a:rPr lang="en-US"/>
              <a:t>Copyright 2010</a:t>
            </a:r>
          </a:p>
        </p:txBody>
      </p:sp>
      <p:sp>
        <p:nvSpPr>
          <p:cNvPr id="1030" name="Text Placeholder 2"/>
          <p:cNvSpPr>
            <a:spLocks noGrp="1"/>
          </p:cNvSpPr>
          <p:nvPr>
            <p:ph type="body" idx="1"/>
          </p:nvPr>
        </p:nvSpPr>
        <p:spPr bwMode="auto">
          <a:xfrm>
            <a:off x="304800" y="1858963"/>
            <a:ext cx="7620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Palatino Linotype"/>
              </a:defRPr>
            </a:lvl1pPr>
          </a:lstStyle>
          <a:p>
            <a:pPr>
              <a:defRPr/>
            </a:pPr>
            <a:fld id="{B643868A-3ED6-494D-9EDC-A8CDAADE8304}" type="datetime1">
              <a:rPr lang="en-US"/>
              <a:pPr>
                <a:defRPr/>
              </a:pPr>
              <a:t>2/8/2016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solidFill>
                <a:latin typeface="Palatino Linotype"/>
              </a:defRPr>
            </a:lvl1pPr>
          </a:lstStyle>
          <a:p>
            <a:pPr>
              <a:defRPr/>
            </a:pPr>
            <a:fld id="{01C97EC9-752E-4EAC-9084-ECD4F96ABE1B}" type="slidenum">
              <a:rPr lang="en-US"/>
              <a:pPr>
                <a:defRPr/>
              </a:pPr>
              <a:t>‹#›</a:t>
            </a:fld>
            <a:endParaRPr lang="en-US" dirty="0"/>
          </a:p>
        </p:txBody>
      </p:sp>
      <p:sp>
        <p:nvSpPr>
          <p:cNvPr id="2" name="Title Placeholder 1"/>
          <p:cNvSpPr>
            <a:spLocks noGrp="1"/>
          </p:cNvSpPr>
          <p:nvPr>
            <p:ph type="title"/>
          </p:nvPr>
        </p:nvSpPr>
        <p:spPr>
          <a:xfrm>
            <a:off x="304800" y="46038"/>
            <a:ext cx="76200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2979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iming>
    <p:tnLst>
      <p:par>
        <p:cTn id="1" dur="indefinite" restart="never" nodeType="tmRoot"/>
      </p:par>
    </p:tnLst>
  </p:timing>
  <p:hf hdr="0" dt="0"/>
  <p:txStyles>
    <p:titleStyle>
      <a:lvl1pPr algn="ctr" rtl="0" eaLnBrk="0" fontAlgn="base" hangingPunct="0">
        <a:spcBef>
          <a:spcPct val="0"/>
        </a:spcBef>
        <a:spcAft>
          <a:spcPct val="0"/>
        </a:spcAft>
        <a:defRPr sz="4000" b="1" kern="1200">
          <a:ln w="12700">
            <a:noFill/>
            <a:prstDash val="solid"/>
          </a:ln>
          <a:solidFill>
            <a:srgbClr val="F2F2F2"/>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p:titleStyle>
    <p:bodyStyle>
      <a:lvl1pPr algn="l" rtl="0" eaLnBrk="0" fontAlgn="base" hangingPunct="0">
        <a:spcBef>
          <a:spcPct val="20000"/>
        </a:spcBef>
        <a:spcAft>
          <a:spcPct val="0"/>
        </a:spcAft>
        <a:defRPr sz="2000" kern="1200">
          <a:solidFill>
            <a:srgbClr val="55A839"/>
          </a:solidFill>
          <a:latin typeface="+mn-lt"/>
          <a:ea typeface="+mn-ea"/>
          <a:cs typeface="+mn-cs"/>
        </a:defRPr>
      </a:lvl1pPr>
      <a:lvl2pPr algn="l" rtl="0" eaLnBrk="0" fontAlgn="base" hangingPunct="0">
        <a:spcBef>
          <a:spcPct val="20000"/>
        </a:spcBef>
        <a:spcAft>
          <a:spcPct val="0"/>
        </a:spcAft>
        <a:defRPr sz="2000" kern="1200">
          <a:solidFill>
            <a:srgbClr val="55A839"/>
          </a:solidFill>
          <a:latin typeface="+mn-lt"/>
          <a:ea typeface="+mn-ea"/>
          <a:cs typeface="+mn-cs"/>
        </a:defRPr>
      </a:lvl2pPr>
      <a:lvl3pPr algn="l" rtl="0" eaLnBrk="0" fontAlgn="base" hangingPunct="0">
        <a:spcBef>
          <a:spcPct val="20000"/>
        </a:spcBef>
        <a:spcAft>
          <a:spcPct val="0"/>
        </a:spcAft>
        <a:defRPr sz="2000" kern="1200">
          <a:solidFill>
            <a:srgbClr val="55A839"/>
          </a:solidFill>
          <a:latin typeface="+mn-lt"/>
          <a:ea typeface="+mn-ea"/>
          <a:cs typeface="+mn-cs"/>
        </a:defRPr>
      </a:lvl3pPr>
      <a:lvl4pPr algn="l" rtl="0" eaLnBrk="0" fontAlgn="base" hangingPunct="0">
        <a:spcBef>
          <a:spcPct val="20000"/>
        </a:spcBef>
        <a:spcAft>
          <a:spcPct val="0"/>
        </a:spcAft>
        <a:defRPr sz="2000" kern="1200">
          <a:solidFill>
            <a:srgbClr val="55A839"/>
          </a:solidFill>
          <a:latin typeface="+mn-lt"/>
          <a:ea typeface="+mn-ea"/>
          <a:cs typeface="+mn-cs"/>
        </a:defRPr>
      </a:lvl4pPr>
      <a:lvl5pPr algn="l" rtl="0" eaLnBrk="0" fontAlgn="base" hangingPunct="0">
        <a:spcBef>
          <a:spcPct val="20000"/>
        </a:spcBef>
        <a:spcAft>
          <a:spcPct val="0"/>
        </a:spcAft>
        <a:defRPr sz="2000" kern="1200">
          <a:solidFill>
            <a:srgbClr val="55A8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png"/><Relationship Id="rId3" Type="http://schemas.microsoft.com/office/2007/relationships/media" Target="../media/media1.mp3"/><Relationship Id="rId21" Type="http://schemas.openxmlformats.org/officeDocument/2006/relationships/image" Target="../media/image24.gif"/><Relationship Id="rId7" Type="http://schemas.openxmlformats.org/officeDocument/2006/relationships/image" Target="../media/image8.jpg"/><Relationship Id="rId12" Type="http://schemas.openxmlformats.org/officeDocument/2006/relationships/image" Target="../media/image15.gif"/><Relationship Id="rId17" Type="http://schemas.openxmlformats.org/officeDocument/2006/relationships/image" Target="../media/image20.gif"/><Relationship Id="rId25" Type="http://schemas.openxmlformats.org/officeDocument/2006/relationships/image" Target="../media/image28.gif"/><Relationship Id="rId2" Type="http://schemas.openxmlformats.org/officeDocument/2006/relationships/tags" Target="../tags/tag3.xml"/><Relationship Id="rId16" Type="http://schemas.openxmlformats.org/officeDocument/2006/relationships/image" Target="../media/image19.gif"/><Relationship Id="rId20" Type="http://schemas.openxmlformats.org/officeDocument/2006/relationships/image" Target="../media/image23.gif"/><Relationship Id="rId29" Type="http://schemas.openxmlformats.org/officeDocument/2006/relationships/slide" Target="slide6.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14.gif"/><Relationship Id="rId24" Type="http://schemas.openxmlformats.org/officeDocument/2006/relationships/image" Target="../media/image27.gif"/><Relationship Id="rId5" Type="http://schemas.openxmlformats.org/officeDocument/2006/relationships/slideLayout" Target="../slideLayouts/slideLayout1.xml"/><Relationship Id="rId15" Type="http://schemas.openxmlformats.org/officeDocument/2006/relationships/image" Target="../media/image18.gif"/><Relationship Id="rId23" Type="http://schemas.openxmlformats.org/officeDocument/2006/relationships/image" Target="../media/image26.gif"/><Relationship Id="rId28"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22.gif"/><Relationship Id="rId4" Type="http://schemas.openxmlformats.org/officeDocument/2006/relationships/audio" Target="../media/media1.mp3"/><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gif"/><Relationship Id="rId27" Type="http://schemas.openxmlformats.org/officeDocument/2006/relationships/slide" Target="slide4.xml"/><Relationship Id="rId30" Type="http://schemas.openxmlformats.org/officeDocument/2006/relationships/image" Target="../media/image30.gif"/></Relationships>
</file>

<file path=ppt/slides/_rels/slide4.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35.pn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38.png"/><Relationship Id="rId47" Type="http://schemas.openxmlformats.org/officeDocument/2006/relationships/image" Target="../media/image43.jpg"/><Relationship Id="rId50" Type="http://schemas.openxmlformats.org/officeDocument/2006/relationships/image" Target="../media/image46.jpe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42.jpg"/><Relationship Id="rId2" Type="http://schemas.openxmlformats.org/officeDocument/2006/relationships/tags" Target="../tags/tag5.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37.jpg"/><Relationship Id="rId54" Type="http://schemas.openxmlformats.org/officeDocument/2006/relationships/slide" Target="slide3.xml"/><Relationship Id="rId1" Type="http://schemas.openxmlformats.org/officeDocument/2006/relationships/tags" Target="../tags/tag4.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4.png"/><Relationship Id="rId40" Type="http://schemas.openxmlformats.org/officeDocument/2006/relationships/image" Target="../media/image36.jpeg"/><Relationship Id="rId45" Type="http://schemas.openxmlformats.org/officeDocument/2006/relationships/image" Target="../media/image41.jp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45.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40.JPG"/><Relationship Id="rId52" Type="http://schemas.openxmlformats.org/officeDocument/2006/relationships/image" Target="../media/image48.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2.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39.jpg"/><Relationship Id="rId48" Type="http://schemas.openxmlformats.org/officeDocument/2006/relationships/image" Target="../media/image44.JPG"/><Relationship Id="rId8" Type="http://schemas.openxmlformats.org/officeDocument/2006/relationships/audio" Target="../media/media1.mp3"/><Relationship Id="rId51" Type="http://schemas.openxmlformats.org/officeDocument/2006/relationships/image" Target="../media/image47.jpeg"/><Relationship Id="rId3" Type="http://schemas.microsoft.com/office/2007/relationships/media" Target="../media/media2.mp3"/></Relationships>
</file>

<file path=ppt/slides/_rels/slide5.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51.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54.JPG"/><Relationship Id="rId47" Type="http://schemas.openxmlformats.org/officeDocument/2006/relationships/image" Target="../media/image59.JPG"/><Relationship Id="rId50" Type="http://schemas.openxmlformats.org/officeDocument/2006/relationships/image" Target="../media/image62.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58.JPG"/><Relationship Id="rId2" Type="http://schemas.openxmlformats.org/officeDocument/2006/relationships/tags" Target="../tags/tag7.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53.jpeg"/><Relationship Id="rId54" Type="http://schemas.openxmlformats.org/officeDocument/2006/relationships/slide" Target="slide3.xml"/><Relationship Id="rId1" Type="http://schemas.openxmlformats.org/officeDocument/2006/relationships/tags" Target="../tags/tag6.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50.JPG"/><Relationship Id="rId40" Type="http://schemas.openxmlformats.org/officeDocument/2006/relationships/image" Target="../media/image52.JPG"/><Relationship Id="rId45" Type="http://schemas.openxmlformats.org/officeDocument/2006/relationships/image" Target="../media/image57.jpe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61.jpe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56.jpeg"/><Relationship Id="rId52" Type="http://schemas.openxmlformats.org/officeDocument/2006/relationships/image" Target="../media/image64.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3.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55.JPG"/><Relationship Id="rId48" Type="http://schemas.openxmlformats.org/officeDocument/2006/relationships/image" Target="../media/image60.JPG"/><Relationship Id="rId8" Type="http://schemas.openxmlformats.org/officeDocument/2006/relationships/audio" Target="../media/media1.mp3"/><Relationship Id="rId51" Type="http://schemas.openxmlformats.org/officeDocument/2006/relationships/image" Target="../media/image63.JPG"/><Relationship Id="rId3" Type="http://schemas.microsoft.com/office/2007/relationships/media" Target="../media/media2.mp3"/></Relationships>
</file>

<file path=ppt/slides/_rels/slide6.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66.JP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69.JPG"/><Relationship Id="rId47" Type="http://schemas.openxmlformats.org/officeDocument/2006/relationships/image" Target="../media/image74.png"/><Relationship Id="rId50" Type="http://schemas.openxmlformats.org/officeDocument/2006/relationships/image" Target="../media/image77.GIF"/><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73.png"/><Relationship Id="rId2" Type="http://schemas.openxmlformats.org/officeDocument/2006/relationships/tags" Target="../tags/tag9.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68.JPG"/><Relationship Id="rId54" Type="http://schemas.openxmlformats.org/officeDocument/2006/relationships/slide" Target="slide3.xml"/><Relationship Id="rId1" Type="http://schemas.openxmlformats.org/officeDocument/2006/relationships/tags" Target="../tags/tag8.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65.jpeg"/><Relationship Id="rId40" Type="http://schemas.openxmlformats.org/officeDocument/2006/relationships/image" Target="../media/image67.jpeg"/><Relationship Id="rId45" Type="http://schemas.openxmlformats.org/officeDocument/2006/relationships/image" Target="../media/image72.pn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76.GIF"/><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71.jpg"/><Relationship Id="rId52" Type="http://schemas.openxmlformats.org/officeDocument/2006/relationships/image" Target="../media/image79.GIF"/><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4.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70.jpeg"/><Relationship Id="rId48" Type="http://schemas.openxmlformats.org/officeDocument/2006/relationships/image" Target="../media/image75.png"/><Relationship Id="rId8" Type="http://schemas.openxmlformats.org/officeDocument/2006/relationships/audio" Target="../media/media1.mp3"/><Relationship Id="rId51" Type="http://schemas.openxmlformats.org/officeDocument/2006/relationships/image" Target="../media/image78.GIF"/><Relationship Id="rId3" Type="http://schemas.microsoft.com/office/2007/relationships/media" Target="../media/media2.mp3"/></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Product/MAP-TESTING-READING-QUIZZES-COMPLETE-RIT-PACKAGE-ALL-RIT-BANDS-INCLUDED-2276905" TargetMode="External"/><Relationship Id="rId3" Type="http://schemas.openxmlformats.org/officeDocument/2006/relationships/image" Target="../media/image9.png"/><Relationship Id="rId7" Type="http://schemas.openxmlformats.org/officeDocument/2006/relationships/hyperlink" Target="https://www.pinterest.com/MyPersonalPath/"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www.facebook.com/mypaths?ref=aymt_homepage_panel" TargetMode="External"/><Relationship Id="rId11" Type="http://schemas.openxmlformats.org/officeDocument/2006/relationships/hyperlink" Target="https://www.teacherspayteachers.com/Product/MAP-TEST-READING-VOCABULARY-GAME-Real-Bingo-ALL-RIT-BANDS-141-260-2297509" TargetMode="External"/><Relationship Id="rId5" Type="http://schemas.openxmlformats.org/officeDocument/2006/relationships/hyperlink" Target="http://mypathsengagedlearning.blogspot.com/" TargetMode="External"/><Relationship Id="rId10" Type="http://schemas.openxmlformats.org/officeDocument/2006/relationships/hyperlink" Target="https://www.teacherspayteachers.com/Product/MAP-TEST-READING-VOCABULARY-GAME-BUNDLE-Road-Trip-ALL-RIT-BANDS-141-260-2315730" TargetMode="External"/><Relationship Id="rId4" Type="http://schemas.openxmlformats.org/officeDocument/2006/relationships/hyperlink" Target="mailto:mypersonalpaths@gmail.com" TargetMode="External"/><Relationship Id="rId9" Type="http://schemas.openxmlformats.org/officeDocument/2006/relationships/hyperlink" Target="https://www.teacherspayteachers.com/Product/MAP-TEST-READING-VOCABULARY-GAME-Professor-Labcoat-ALL-RIT-BANDS-141-260-2315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7373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Copyright 2010</a:t>
            </a:r>
          </a:p>
        </p:txBody>
      </p:sp>
      <p:sp>
        <p:nvSpPr>
          <p:cNvPr id="737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FB7A88-6CF3-40C5-8BF9-3F5D23CCA276}" type="slidenum">
              <a:rPr lang="en-US" altLang="en-US" smtClean="0">
                <a:solidFill>
                  <a:srgbClr val="FFFFFF"/>
                </a:solidFill>
              </a:rPr>
              <a:pPr/>
              <a:t>1</a:t>
            </a:fld>
            <a:endParaRPr lang="en-US" altLang="en-US" smtClean="0">
              <a:solidFill>
                <a:srgbClr val="FFFFFF"/>
              </a:solidFill>
            </a:endParaRPr>
          </a:p>
        </p:txBody>
      </p:sp>
      <p:sp>
        <p:nvSpPr>
          <p:cNvPr id="10" name="Title 1"/>
          <p:cNvSpPr txBox="1">
            <a:spLocks/>
          </p:cNvSpPr>
          <p:nvPr/>
        </p:nvSpPr>
        <p:spPr>
          <a:xfrm>
            <a:off x="479425" y="585788"/>
            <a:ext cx="7886700" cy="51911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ysClr val="windowText" lastClr="000000"/>
                </a:solidFill>
                <a:latin typeface="Calibri"/>
              </a:rPr>
              <a:t>Product Purpose:</a:t>
            </a:r>
            <a:endParaRPr lang="en-US" dirty="0">
              <a:solidFill>
                <a:sysClr val="windowText" lastClr="000000"/>
              </a:solidFill>
              <a:latin typeface="Calibri"/>
            </a:endParaRPr>
          </a:p>
        </p:txBody>
      </p:sp>
      <p:sp>
        <p:nvSpPr>
          <p:cNvPr id="73734" name="TextBox 10"/>
          <p:cNvSpPr txBox="1">
            <a:spLocks noChangeArrowheads="1"/>
          </p:cNvSpPr>
          <p:nvPr/>
        </p:nvSpPr>
        <p:spPr bwMode="auto">
          <a:xfrm>
            <a:off x="606425" y="1047393"/>
            <a:ext cx="79311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Arial Black" panose="020B0A04020102020204" pitchFamily="34" charset="0"/>
              </a:rPr>
              <a:t>Having a challenge getting students to understand MAP and Common Core vocabulary?  This game WILL help your students succeed!  Words from the NWEA MAP site were placed in the specific RIT bands/Grade Levels associated with MAP.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game is a great overview of all NWEA MAP vocabulary in the </a:t>
            </a:r>
            <a:r>
              <a:rPr lang="en-US" altLang="en-US" dirty="0" smtClean="0">
                <a:solidFill>
                  <a:srgbClr val="000000"/>
                </a:solidFill>
                <a:latin typeface="Arial Black" panose="020B0A04020102020204" pitchFamily="34" charset="0"/>
              </a:rPr>
              <a:t>221-260 </a:t>
            </a:r>
            <a:r>
              <a:rPr lang="en-US" altLang="en-US" dirty="0">
                <a:solidFill>
                  <a:srgbClr val="000000"/>
                </a:solidFill>
                <a:latin typeface="Arial Black" panose="020B0A04020102020204" pitchFamily="34" charset="0"/>
              </a:rPr>
              <a:t>RIT band.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product includes the “Student Self-Assessment” sheet where students can assess their learning with each word while they go on their adventure</a:t>
            </a:r>
            <a:r>
              <a:rPr lang="en-US" altLang="en-US" dirty="0" smtClean="0">
                <a:solidFill>
                  <a:srgbClr val="000000"/>
                </a:solidFill>
                <a:latin typeface="Arial Black" panose="020B0A04020102020204" pitchFamily="34" charset="0"/>
              </a:rPr>
              <a:t>!</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Other RIT bands’ “Student Self-Assessment” sheets are included because some games include preview words for the next RIT band.</a:t>
            </a:r>
          </a:p>
          <a:p>
            <a:pPr fontAlgn="base">
              <a:spcBef>
                <a:spcPct val="0"/>
              </a:spcBef>
              <a:spcAft>
                <a:spcPct val="0"/>
              </a:spcAft>
            </a:pPr>
            <a:endParaRPr lang="en-US" altLang="en-US" dirty="0">
              <a:solidFill>
                <a:srgbClr val="000000"/>
              </a:solidFill>
              <a:latin typeface="Calibri" panose="020F0502020204030204" pitchFamily="34" charset="0"/>
            </a:endParaRPr>
          </a:p>
        </p:txBody>
      </p:sp>
      <p:pic>
        <p:nvPicPr>
          <p:cNvPr id="13" name="Picture 12">
            <a:hlinkClick r:id="rId3" action="ppaction://hlinksldjump"/>
          </p:cNvPr>
          <p:cNvPicPr>
            <a:picLocks noChangeAspect="1"/>
          </p:cNvPicPr>
          <p:nvPr/>
        </p:nvPicPr>
        <p:blipFill>
          <a:blip r:embed="rId4"/>
          <a:stretch>
            <a:fillRect/>
          </a:stretch>
        </p:blipFill>
        <p:spPr>
          <a:xfrm>
            <a:off x="4422098" y="5104624"/>
            <a:ext cx="3129412" cy="1865918"/>
          </a:xfrm>
          <a:prstGeom prst="rect">
            <a:avLst/>
          </a:prstGeom>
          <a:ln>
            <a:noFill/>
          </a:ln>
          <a:effectLst>
            <a:softEdge rad="112500"/>
          </a:effectLst>
        </p:spPr>
      </p:pic>
      <p:sp>
        <p:nvSpPr>
          <p:cNvPr id="14" name="Right Arrow 13"/>
          <p:cNvSpPr/>
          <p:nvPr/>
        </p:nvSpPr>
        <p:spPr>
          <a:xfrm>
            <a:off x="2719388" y="5791200"/>
            <a:ext cx="167640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spTree>
    <p:extLst>
      <p:ext uri="{BB962C8B-B14F-4D97-AF65-F5344CB8AC3E}">
        <p14:creationId xmlns:p14="http://schemas.microsoft.com/office/powerpoint/2010/main" val="1120246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2" name="Rectangle 1"/>
          <p:cNvSpPr/>
          <p:nvPr/>
        </p:nvSpPr>
        <p:spPr>
          <a:xfrm>
            <a:off x="2748935" y="169099"/>
            <a:ext cx="3336363" cy="461665"/>
          </a:xfrm>
          <a:prstGeom prst="rect">
            <a:avLst/>
          </a:prstGeom>
        </p:spPr>
        <p:txBody>
          <a:bodyPr wrap="none">
            <a:spAutoFit/>
          </a:bodyPr>
          <a:lstStyle/>
          <a:p>
            <a:r>
              <a:rPr lang="en-US" sz="2400" b="1" dirty="0">
                <a:solidFill>
                  <a:prstClr val="black"/>
                </a:solidFill>
              </a:rPr>
              <a:t>The Point Of The Game!!</a:t>
            </a:r>
          </a:p>
        </p:txBody>
      </p:sp>
      <p:sp>
        <p:nvSpPr>
          <p:cNvPr id="3" name="Rectangle 2"/>
          <p:cNvSpPr/>
          <p:nvPr/>
        </p:nvSpPr>
        <p:spPr>
          <a:xfrm>
            <a:off x="-16560" y="604995"/>
            <a:ext cx="9144000" cy="6463308"/>
          </a:xfrm>
          <a:prstGeom prst="rect">
            <a:avLst/>
          </a:prstGeom>
        </p:spPr>
        <p:txBody>
          <a:bodyPr wrap="square">
            <a:spAutoFit/>
          </a:bodyPr>
          <a:lstStyle/>
          <a:p>
            <a:r>
              <a:rPr lang="en-US" dirty="0">
                <a:solidFill>
                  <a:prstClr val="black"/>
                </a:solidFill>
              </a:rPr>
              <a:t>In this game you will go on a underwater adventure as they investigate underwater life while trying to learn the critical vocabulary found in NWEA MAP RIT </a:t>
            </a:r>
            <a:r>
              <a:rPr lang="en-US" dirty="0" smtClean="0">
                <a:solidFill>
                  <a:prstClr val="black"/>
                </a:solidFill>
              </a:rPr>
              <a:t>221-260 </a:t>
            </a:r>
            <a:r>
              <a:rPr lang="en-US" dirty="0">
                <a:solidFill>
                  <a:prstClr val="black"/>
                </a:solidFill>
              </a:rPr>
              <a:t>and the Common Core.  There are three games, with fifteen words in each games.  This game can be paired with “NWEA MAP RIT </a:t>
            </a:r>
            <a:r>
              <a:rPr lang="en-US" dirty="0" smtClean="0">
                <a:solidFill>
                  <a:prstClr val="black"/>
                </a:solidFill>
              </a:rPr>
              <a:t>221-260  </a:t>
            </a:r>
            <a:r>
              <a:rPr lang="en-US" dirty="0">
                <a:solidFill>
                  <a:prstClr val="black"/>
                </a:solidFill>
              </a:rPr>
              <a:t>Student Tracking” sheet to allow students to self-assess and the teacher to progress monitor.  Student click on a underwater species and a question floats in on the screen.  Their goal is to click on the correct answer!  Students can click on the floating turtle      in the “My Progress” section to go to the selection page.</a:t>
            </a:r>
          </a:p>
          <a:p>
            <a:endParaRPr lang="en-US" dirty="0">
              <a:solidFill>
                <a:prstClr val="black"/>
              </a:solidFill>
            </a:endParaRPr>
          </a:p>
          <a:p>
            <a:r>
              <a:rPr lang="en-US" dirty="0">
                <a:solidFill>
                  <a:prstClr val="black"/>
                </a:solidFill>
              </a:rPr>
              <a:t>ALL NEW STUDENT WORD TRACKING FEATURE!!</a:t>
            </a:r>
          </a:p>
          <a:p>
            <a:r>
              <a:rPr lang="en-US" dirty="0">
                <a:solidFill>
                  <a:prstClr val="black"/>
                </a:solidFill>
              </a:rPr>
              <a:t>When a student click on a word, the word appears under the “my progress” section as either being correct, or incorrect. Knowing how critical it is to understand what students know, this new feature allows both the teacher and the student to progress monitor!  When accompanied with “NWEA MAP RIT </a:t>
            </a:r>
            <a:r>
              <a:rPr lang="en-US" dirty="0" smtClean="0">
                <a:solidFill>
                  <a:prstClr val="black"/>
                </a:solidFill>
              </a:rPr>
              <a:t>221-260 </a:t>
            </a:r>
            <a:r>
              <a:rPr lang="en-US" dirty="0">
                <a:solidFill>
                  <a:prstClr val="black"/>
                </a:solidFill>
              </a:rPr>
              <a:t>Student Tracking” sheet, both the teacher and  student can set goals. </a:t>
            </a:r>
          </a:p>
          <a:p>
            <a:endParaRPr lang="en-US" dirty="0">
              <a:solidFill>
                <a:prstClr val="black"/>
              </a:solidFill>
            </a:endParaRPr>
          </a:p>
          <a:p>
            <a:r>
              <a:rPr lang="en-US" dirty="0">
                <a:solidFill>
                  <a:prstClr val="black"/>
                </a:solidFill>
              </a:rPr>
              <a:t>NWEA MAP RIT </a:t>
            </a:r>
            <a:r>
              <a:rPr lang="en-US" dirty="0" smtClean="0">
                <a:solidFill>
                  <a:prstClr val="black"/>
                </a:solidFill>
              </a:rPr>
              <a:t>221-260 </a:t>
            </a:r>
            <a:r>
              <a:rPr lang="en-US" dirty="0">
                <a:solidFill>
                  <a:prstClr val="black"/>
                </a:solidFill>
              </a:rPr>
              <a:t>Student Tracking Sheet Now Included!</a:t>
            </a:r>
          </a:p>
          <a:p>
            <a:endParaRPr lang="en-US" dirty="0">
              <a:solidFill>
                <a:prstClr val="black"/>
              </a:solidFill>
            </a:endParaRPr>
          </a:p>
          <a:p>
            <a:r>
              <a:rPr lang="en-US" dirty="0">
                <a:solidFill>
                  <a:prstClr val="black"/>
                </a:solidFill>
              </a:rPr>
              <a:t>To unlock the treasure chest, students simply click on the cage and a difficult question appears.  If they get the question correct, the cage moves up and off the screen, and the chest is left opening and closing.  This adds more excitement to the game.</a:t>
            </a:r>
          </a:p>
          <a:p>
            <a:endParaRPr lang="en-US" dirty="0">
              <a:solidFill>
                <a:prstClr val="black"/>
              </a:solidFill>
            </a:endParaRPr>
          </a:p>
          <a:p>
            <a:r>
              <a:rPr lang="en-US" dirty="0">
                <a:solidFill>
                  <a:prstClr val="black"/>
                </a:solidFill>
              </a:rPr>
              <a:t>MATERIALS:   *Computers 	and/or	*Classroom computer and Interactive Whiteboard	</a:t>
            </a:r>
          </a:p>
        </p:txBody>
      </p:sp>
      <p:pic>
        <p:nvPicPr>
          <p:cNvPr id="5" name="Picture 4">
            <a:hlinkClick r:id="rId3" action="ppaction://hlinksldjump"/>
          </p:cNvPr>
          <p:cNvPicPr>
            <a:picLocks noChangeAspect="1"/>
          </p:cNvPicPr>
          <p:nvPr/>
        </p:nvPicPr>
        <p:blipFill>
          <a:blip r:embed="rId4"/>
          <a:stretch>
            <a:fillRect/>
          </a:stretch>
        </p:blipFill>
        <p:spPr>
          <a:xfrm>
            <a:off x="7814948" y="41566"/>
            <a:ext cx="1111406" cy="662678"/>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6302944" y="169099"/>
            <a:ext cx="1512004" cy="40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pic>
        <p:nvPicPr>
          <p:cNvPr id="7" name="Picture 6">
            <a:hlinkClick r:id="rId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761" y="1926678"/>
            <a:ext cx="476622" cy="496482"/>
          </a:xfrm>
          <a:prstGeom prst="rect">
            <a:avLst/>
          </a:prstGeom>
        </p:spPr>
      </p:pic>
    </p:spTree>
    <p:extLst>
      <p:ext uri="{BB962C8B-B14F-4D97-AF65-F5344CB8AC3E}">
        <p14:creationId xmlns:p14="http://schemas.microsoft.com/office/powerpoint/2010/main" val="142893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333120" y="3563029"/>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pic>
        <p:nvPicPr>
          <p:cNvPr id="24" name="Underwat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5099563" y="6989386"/>
            <a:ext cx="609600" cy="609600"/>
          </a:xfrm>
          <a:prstGeom prst="rect">
            <a:avLst/>
          </a:prstGeom>
        </p:spPr>
      </p:pic>
      <p:sp>
        <p:nvSpPr>
          <p:cNvPr id="3" name="Rounded Rectangle 2">
            <a:hlinkClick r:id="rId27" action="ppaction://hlinksldjump"/>
          </p:cNvPr>
          <p:cNvSpPr/>
          <p:nvPr/>
        </p:nvSpPr>
        <p:spPr>
          <a:xfrm>
            <a:off x="267675" y="1445576"/>
            <a:ext cx="2651781" cy="5189883"/>
          </a:xfrm>
          <a:prstGeom prst="roundRect">
            <a:avLst/>
          </a:prstGeom>
          <a:solidFill>
            <a:srgbClr val="00B0F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1:</a:t>
            </a:r>
          </a:p>
          <a:p>
            <a:pPr algn="ctr"/>
            <a:r>
              <a:rPr lang="en-US" sz="1200" b="1" dirty="0" smtClean="0">
                <a:solidFill>
                  <a:srgbClr val="FFFF00"/>
                </a:solidFill>
                <a:latin typeface="Arial" panose="020B0604020202020204" pitchFamily="34" charset="0"/>
                <a:cs typeface="Arial" panose="020B0604020202020204" pitchFamily="34" charset="0"/>
              </a:rPr>
              <a:t>RIT 221-230</a:t>
            </a:r>
          </a:p>
          <a:p>
            <a:pPr algn="ctr"/>
            <a:r>
              <a:rPr lang="en-US" b="1" dirty="0" smtClean="0">
                <a:latin typeface="Arial" panose="020B0604020202020204" pitchFamily="34" charset="0"/>
                <a:cs typeface="Arial" panose="020B0604020202020204" pitchFamily="34" charset="0"/>
              </a:rPr>
              <a:t>Aphorism</a:t>
            </a:r>
          </a:p>
          <a:p>
            <a:pPr algn="ctr"/>
            <a:r>
              <a:rPr lang="en-US" b="1" dirty="0" smtClean="0">
                <a:latin typeface="Arial" panose="020B0604020202020204" pitchFamily="34" charset="0"/>
                <a:cs typeface="Arial" panose="020B0604020202020204" pitchFamily="34" charset="0"/>
              </a:rPr>
              <a:t>Assonance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Consonance</a:t>
            </a:r>
          </a:p>
          <a:p>
            <a:pPr algn="ctr"/>
            <a:r>
              <a:rPr lang="en-US" b="1" dirty="0" smtClean="0">
                <a:latin typeface="Arial" panose="020B0604020202020204" pitchFamily="34" charset="0"/>
                <a:cs typeface="Arial" panose="020B0604020202020204" pitchFamily="34" charset="0"/>
              </a:rPr>
              <a:t>Contradict</a:t>
            </a:r>
          </a:p>
          <a:p>
            <a:pPr algn="ctr"/>
            <a:r>
              <a:rPr lang="en-US" b="1" dirty="0" smtClean="0">
                <a:latin typeface="Arial" panose="020B0604020202020204" pitchFamily="34" charset="0"/>
                <a:cs typeface="Arial" panose="020B0604020202020204" pitchFamily="34" charset="0"/>
              </a:rPr>
              <a:t>Contrast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First Person</a:t>
            </a:r>
          </a:p>
          <a:p>
            <a:pPr algn="ctr"/>
            <a:r>
              <a:rPr lang="en-US" b="1" dirty="0" smtClean="0">
                <a:latin typeface="Arial" panose="020B0604020202020204" pitchFamily="34" charset="0"/>
                <a:cs typeface="Arial" panose="020B0604020202020204" pitchFamily="34" charset="0"/>
              </a:rPr>
              <a:t>Form</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Homophone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Journalism</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Literature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Quotation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Second Person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Sonnet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Symbolism</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Table</a:t>
            </a:r>
            <a:endParaRPr lang="en-US" b="1" dirty="0">
              <a:latin typeface="Arial" panose="020B0604020202020204" pitchFamily="34" charset="0"/>
              <a:cs typeface="Arial" panose="020B0604020202020204" pitchFamily="34" charset="0"/>
            </a:endParaRPr>
          </a:p>
        </p:txBody>
      </p:sp>
      <p:sp>
        <p:nvSpPr>
          <p:cNvPr id="316" name="Rounded Rectangle 315">
            <a:hlinkClick r:id="rId28" action="ppaction://hlinksldjump"/>
          </p:cNvPr>
          <p:cNvSpPr/>
          <p:nvPr/>
        </p:nvSpPr>
        <p:spPr>
          <a:xfrm>
            <a:off x="3235090" y="1462545"/>
            <a:ext cx="2651781" cy="5189883"/>
          </a:xfrm>
          <a:prstGeom prst="roundRect">
            <a:avLst/>
          </a:prstGeom>
          <a:solidFill>
            <a:srgbClr val="FF0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2:</a:t>
            </a:r>
          </a:p>
          <a:p>
            <a:pPr algn="ctr"/>
            <a:endParaRPr lang="en-US"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Tale</a:t>
            </a:r>
          </a:p>
          <a:p>
            <a:pPr algn="ctr"/>
            <a:r>
              <a:rPr lang="en-US" b="1" dirty="0" smtClean="0">
                <a:latin typeface="Arial" panose="020B0604020202020204" pitchFamily="34" charset="0"/>
                <a:cs typeface="Arial" panose="020B0604020202020204" pitchFamily="34" charset="0"/>
              </a:rPr>
              <a:t>Term</a:t>
            </a:r>
          </a:p>
          <a:p>
            <a:pPr algn="ctr"/>
            <a:r>
              <a:rPr lang="en-US" b="1" dirty="0" smtClean="0">
                <a:latin typeface="Arial" panose="020B0604020202020204" pitchFamily="34" charset="0"/>
                <a:cs typeface="Arial" panose="020B0604020202020204" pitchFamily="34" charset="0"/>
              </a:rPr>
              <a:t>Third Person</a:t>
            </a:r>
          </a:p>
          <a:p>
            <a:pPr algn="ctr"/>
            <a:r>
              <a:rPr lang="en-US" b="1" dirty="0" smtClean="0">
                <a:latin typeface="Arial" panose="020B0604020202020204" pitchFamily="34" charset="0"/>
                <a:cs typeface="Arial" panose="020B0604020202020204" pitchFamily="34" charset="0"/>
              </a:rPr>
              <a:t>Tone</a:t>
            </a:r>
          </a:p>
          <a:p>
            <a:pPr algn="ctr"/>
            <a:r>
              <a:rPr lang="en-US" b="1" dirty="0" smtClean="0">
                <a:latin typeface="Arial" panose="020B0604020202020204" pitchFamily="34" charset="0"/>
                <a:cs typeface="Arial" panose="020B0604020202020204" pitchFamily="34" charset="0"/>
              </a:rPr>
              <a:t>Viewpoint</a:t>
            </a:r>
          </a:p>
          <a:p>
            <a:pPr algn="ctr"/>
            <a:r>
              <a:rPr lang="en-US" b="1" dirty="0" smtClean="0">
                <a:latin typeface="Arial" panose="020B0604020202020204" pitchFamily="34" charset="0"/>
                <a:cs typeface="Arial" panose="020B0604020202020204" pitchFamily="34" charset="0"/>
              </a:rPr>
              <a:t>Voice</a:t>
            </a:r>
          </a:p>
          <a:p>
            <a:pPr lvl="0" algn="ctr"/>
            <a:r>
              <a:rPr lang="en-US" sz="1200" b="1" dirty="0">
                <a:solidFill>
                  <a:srgbClr val="FFFF00"/>
                </a:solidFill>
                <a:latin typeface="Arial" panose="020B0604020202020204" pitchFamily="34" charset="0"/>
                <a:cs typeface="Arial" panose="020B0604020202020204" pitchFamily="34" charset="0"/>
              </a:rPr>
              <a:t>RIT </a:t>
            </a:r>
            <a:r>
              <a:rPr lang="en-US" sz="1200" b="1" dirty="0" smtClean="0">
                <a:solidFill>
                  <a:srgbClr val="FFFF00"/>
                </a:solidFill>
                <a:latin typeface="Arial" panose="020B0604020202020204" pitchFamily="34" charset="0"/>
                <a:cs typeface="Arial" panose="020B0604020202020204" pitchFamily="34" charset="0"/>
              </a:rPr>
              <a:t>231-260</a:t>
            </a: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Archetype</a:t>
            </a:r>
          </a:p>
          <a:p>
            <a:pPr algn="ctr"/>
            <a:r>
              <a:rPr lang="en-US" b="1" dirty="0" smtClean="0">
                <a:latin typeface="Arial" panose="020B0604020202020204" pitchFamily="34" charset="0"/>
                <a:cs typeface="Arial" panose="020B0604020202020204" pitchFamily="34" charset="0"/>
              </a:rPr>
              <a:t>Omniscient</a:t>
            </a:r>
          </a:p>
          <a:p>
            <a:pPr algn="ctr"/>
            <a:r>
              <a:rPr lang="en-US" b="1" dirty="0" smtClean="0">
                <a:latin typeface="Arial" panose="020B0604020202020204" pitchFamily="34" charset="0"/>
                <a:cs typeface="Arial" panose="020B0604020202020204" pitchFamily="34" charset="0"/>
              </a:rPr>
              <a:t>Oxymoron</a:t>
            </a:r>
          </a:p>
          <a:p>
            <a:pPr algn="ctr"/>
            <a:r>
              <a:rPr lang="en-US" b="1" dirty="0" smtClean="0">
                <a:latin typeface="Arial" panose="020B0604020202020204" pitchFamily="34" charset="0"/>
                <a:cs typeface="Arial" panose="020B0604020202020204" pitchFamily="34" charset="0"/>
              </a:rPr>
              <a:t>Paradox</a:t>
            </a:r>
          </a:p>
          <a:p>
            <a:pPr algn="ctr"/>
            <a:r>
              <a:rPr lang="en-US" b="1" dirty="0" smtClean="0">
                <a:latin typeface="Arial" panose="020B0604020202020204" pitchFamily="34" charset="0"/>
                <a:cs typeface="Arial" panose="020B0604020202020204" pitchFamily="34" charset="0"/>
              </a:rPr>
              <a:t>Pathetic Fallacy</a:t>
            </a:r>
          </a:p>
          <a:p>
            <a:pPr algn="ct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tereotype</a:t>
            </a:r>
          </a:p>
          <a:p>
            <a:pPr algn="ctr"/>
            <a:r>
              <a:rPr lang="en-US" b="1" dirty="0" smtClean="0">
                <a:latin typeface="Arial" panose="020B0604020202020204" pitchFamily="34" charset="0"/>
                <a:cs typeface="Arial" panose="020B0604020202020204" pitchFamily="34" charset="0"/>
              </a:rPr>
              <a:t>Symbolize</a:t>
            </a:r>
          </a:p>
          <a:p>
            <a:pPr algn="ctr"/>
            <a:r>
              <a:rPr lang="en-US" b="1" dirty="0" smtClean="0">
                <a:latin typeface="Arial" panose="020B0604020202020204" pitchFamily="34" charset="0"/>
                <a:cs typeface="Arial" panose="020B0604020202020204" pitchFamily="34" charset="0"/>
              </a:rPr>
              <a:t>Syntax</a:t>
            </a:r>
          </a:p>
          <a:p>
            <a:pPr algn="ctr"/>
            <a:r>
              <a:rPr lang="en-US" b="1" dirty="0" smtClean="0">
                <a:latin typeface="Arial" panose="020B0604020202020204" pitchFamily="34" charset="0"/>
                <a:cs typeface="Arial" panose="020B0604020202020204" pitchFamily="34" charset="0"/>
              </a:rPr>
              <a:t>Cliché</a:t>
            </a:r>
          </a:p>
        </p:txBody>
      </p:sp>
      <p:sp>
        <p:nvSpPr>
          <p:cNvPr id="317" name="Rounded Rectangle 316">
            <a:hlinkClick r:id="rId29" action="ppaction://hlinksldjump"/>
          </p:cNvPr>
          <p:cNvSpPr/>
          <p:nvPr/>
        </p:nvSpPr>
        <p:spPr>
          <a:xfrm>
            <a:off x="6202505" y="1494706"/>
            <a:ext cx="2629485" cy="5189883"/>
          </a:xfrm>
          <a:prstGeom prst="roundRect">
            <a:avLst/>
          </a:prstGeom>
          <a:solidFill>
            <a:srgbClr val="FFC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3:</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Iambic Pentameter</a:t>
            </a:r>
          </a:p>
          <a:p>
            <a:pPr algn="ctr"/>
            <a:r>
              <a:rPr lang="en-US" b="1" dirty="0" smtClean="0">
                <a:latin typeface="Arial" panose="020B0604020202020204" pitchFamily="34" charset="0"/>
                <a:cs typeface="Arial" panose="020B0604020202020204" pitchFamily="34" charset="0"/>
              </a:rPr>
              <a:t>Poetry Metric Feet</a:t>
            </a:r>
          </a:p>
          <a:p>
            <a:pPr algn="ctr"/>
            <a:r>
              <a:rPr lang="en-US" b="1" dirty="0" smtClean="0">
                <a:latin typeface="Arial" panose="020B0604020202020204" pitchFamily="34" charset="0"/>
                <a:cs typeface="Arial" panose="020B0604020202020204" pitchFamily="34" charset="0"/>
              </a:rPr>
              <a:t>Synecdoche</a:t>
            </a:r>
          </a:p>
          <a:p>
            <a:pPr algn="ctr"/>
            <a:r>
              <a:rPr lang="en-US" b="1" dirty="0" smtClean="0">
                <a:latin typeface="Arial" panose="020B0604020202020204" pitchFamily="34" charset="0"/>
                <a:cs typeface="Arial" panose="020B0604020202020204" pitchFamily="34" charset="0"/>
              </a:rPr>
              <a:t>Antithesis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Parallelism</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Scansion</a:t>
            </a:r>
          </a:p>
          <a:p>
            <a:pPr lvl="0" algn="ctr"/>
            <a:r>
              <a:rPr lang="en-US" sz="1200" b="1" dirty="0" smtClean="0">
                <a:solidFill>
                  <a:srgbClr val="FFFF00"/>
                </a:solidFill>
                <a:latin typeface="Arial" panose="020B0604020202020204" pitchFamily="34" charset="0"/>
                <a:cs typeface="Arial" panose="020B0604020202020204" pitchFamily="34" charset="0"/>
              </a:rPr>
              <a:t>Review</a:t>
            </a: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Allusion</a:t>
            </a:r>
          </a:p>
          <a:p>
            <a:pPr algn="ctr"/>
            <a:r>
              <a:rPr lang="en-US" b="1" dirty="0" smtClean="0">
                <a:latin typeface="Arial" panose="020B0604020202020204" pitchFamily="34" charset="0"/>
                <a:cs typeface="Arial" panose="020B0604020202020204" pitchFamily="34" charset="0"/>
              </a:rPr>
              <a:t>Chronological</a:t>
            </a:r>
          </a:p>
          <a:p>
            <a:pPr algn="ctr"/>
            <a:r>
              <a:rPr lang="en-US" b="1" dirty="0" smtClean="0">
                <a:latin typeface="Arial" panose="020B0604020202020204" pitchFamily="34" charset="0"/>
                <a:cs typeface="Arial" panose="020B0604020202020204" pitchFamily="34" charset="0"/>
              </a:rPr>
              <a:t>Exposition</a:t>
            </a:r>
          </a:p>
          <a:p>
            <a:pPr algn="ctr"/>
            <a:r>
              <a:rPr lang="en-US" b="1" dirty="0" smtClean="0">
                <a:latin typeface="Arial" panose="020B0604020202020204" pitchFamily="34" charset="0"/>
                <a:cs typeface="Arial" panose="020B0604020202020204" pitchFamily="34" charset="0"/>
              </a:rPr>
              <a:t>Falling Action</a:t>
            </a:r>
          </a:p>
          <a:p>
            <a:pPr algn="ctr"/>
            <a:r>
              <a:rPr lang="en-US" b="1" dirty="0" smtClean="0">
                <a:latin typeface="Arial" panose="020B0604020202020204" pitchFamily="34" charset="0"/>
                <a:cs typeface="Arial" panose="020B0604020202020204" pitchFamily="34" charset="0"/>
              </a:rPr>
              <a:t>Flashback</a:t>
            </a:r>
          </a:p>
          <a:p>
            <a:pPr algn="ctr"/>
            <a:r>
              <a:rPr lang="en-US" b="1" dirty="0" smtClean="0">
                <a:latin typeface="Arial" panose="020B0604020202020204" pitchFamily="34" charset="0"/>
                <a:cs typeface="Arial" panose="020B0604020202020204" pitchFamily="34" charset="0"/>
              </a:rPr>
              <a:t>Hyperbole</a:t>
            </a:r>
          </a:p>
          <a:p>
            <a:pPr algn="ctr"/>
            <a:r>
              <a:rPr lang="en-US" b="1" dirty="0" smtClean="0">
                <a:latin typeface="Arial" panose="020B0604020202020204" pitchFamily="34" charset="0"/>
                <a:cs typeface="Arial" panose="020B0604020202020204" pitchFamily="34" charset="0"/>
              </a:rPr>
              <a:t>Idiom</a:t>
            </a:r>
          </a:p>
          <a:p>
            <a:pPr algn="ctr"/>
            <a:r>
              <a:rPr lang="en-US" b="1" dirty="0" smtClean="0">
                <a:latin typeface="Arial" panose="020B0604020202020204" pitchFamily="34" charset="0"/>
                <a:cs typeface="Arial" panose="020B0604020202020204" pitchFamily="34" charset="0"/>
              </a:rPr>
              <a:t>Onomatopoeia</a:t>
            </a:r>
          </a:p>
          <a:p>
            <a:pPr algn="ctr"/>
            <a:r>
              <a:rPr lang="en-US" b="1" dirty="0" smtClean="0">
                <a:latin typeface="Arial" panose="020B0604020202020204" pitchFamily="34" charset="0"/>
                <a:cs typeface="Arial" panose="020B0604020202020204" pitchFamily="34" charset="0"/>
              </a:rPr>
              <a:t>Personification</a:t>
            </a:r>
            <a:endParaRPr lang="en-US" b="1" dirty="0">
              <a:latin typeface="Arial" panose="020B0604020202020204" pitchFamily="34" charset="0"/>
              <a:cs typeface="Arial" panose="020B0604020202020204" pitchFamily="34" charset="0"/>
            </a:endParaRPr>
          </a:p>
        </p:txBody>
      </p:sp>
      <p:grpSp>
        <p:nvGrpSpPr>
          <p:cNvPr id="12" name="Group 11"/>
          <p:cNvGrpSpPr/>
          <p:nvPr/>
        </p:nvGrpSpPr>
        <p:grpSpPr>
          <a:xfrm>
            <a:off x="345931" y="203469"/>
            <a:ext cx="8519002" cy="1461239"/>
            <a:chOff x="345931" y="203469"/>
            <a:chExt cx="8519002" cy="1461239"/>
          </a:xfrm>
        </p:grpSpPr>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5931" y="232638"/>
              <a:ext cx="1556598" cy="1432070"/>
            </a:xfrm>
            <a:prstGeom prst="rect">
              <a:avLst/>
            </a:prstGeom>
          </p:spPr>
        </p:pic>
        <p:sp>
          <p:nvSpPr>
            <p:cNvPr id="11" name="TextBox 10"/>
            <p:cNvSpPr txBox="1"/>
            <p:nvPr/>
          </p:nvSpPr>
          <p:spPr>
            <a:xfrm>
              <a:off x="1281719" y="203469"/>
              <a:ext cx="7583214" cy="1015663"/>
            </a:xfrm>
            <a:prstGeom prst="rect">
              <a:avLst/>
            </a:prstGeom>
            <a:noFill/>
          </p:spPr>
          <p:txBody>
            <a:bodyPr wrap="square" rtlCol="0">
              <a:spAutoFit/>
            </a:bodyPr>
            <a:lstStyle/>
            <a:p>
              <a:pPr algn="ctr"/>
              <a:r>
                <a:rPr lang="en-US" sz="4400" dirty="0" smtClean="0">
                  <a:latin typeface="Bauhaus 93" panose="04030905020B02020C02" pitchFamily="82" charset="0"/>
                </a:rPr>
                <a:t>UNDERWATER ADVENTURE</a:t>
              </a:r>
            </a:p>
            <a:p>
              <a:pPr algn="ctr"/>
              <a:r>
                <a:rPr lang="en-US" sz="1600" dirty="0" smtClean="0">
                  <a:latin typeface="Bauhaus 93" panose="04030905020B02020C02" pitchFamily="82" charset="0"/>
                </a:rPr>
                <a:t>NWEA MAP/COMMON CORE VOCABULARY RIT 221-260</a:t>
              </a:r>
            </a:p>
          </p:txBody>
        </p:sp>
      </p:grpSp>
    </p:spTree>
    <p:extLst>
      <p:ext uri="{BB962C8B-B14F-4D97-AF65-F5344CB8AC3E}">
        <p14:creationId xmlns:p14="http://schemas.microsoft.com/office/powerpoint/2010/main" val="2843576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 presetClass="entr" presetSubtype="2" fill="hold" nodeType="withEffect">
                                  <p:stCondLst>
                                    <p:cond delay="8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1+#ppt_w/2"/>
                                          </p:val>
                                        </p:tav>
                                        <p:tav tm="100000">
                                          <p:val>
                                            <p:strVal val="#ppt_x"/>
                                          </p:val>
                                        </p:tav>
                                      </p:tavLst>
                                    </p:anim>
                                    <p:anim calcmode="lin" valueType="num">
                                      <p:cBhvr additive="base">
                                        <p:cTn id="10" dur="1000" fill="hold"/>
                                        <p:tgtEl>
                                          <p:spTgt spid="12"/>
                                        </p:tgtEl>
                                        <p:attrNameLst>
                                          <p:attrName>ppt_y</p:attrName>
                                        </p:attrNameLst>
                                      </p:cBhvr>
                                      <p:tavLst>
                                        <p:tav tm="0">
                                          <p:val>
                                            <p:strVal val="#ppt_y"/>
                                          </p:val>
                                        </p:tav>
                                        <p:tav tm="100000">
                                          <p:val>
                                            <p:strVal val="#ppt_y"/>
                                          </p:val>
                                        </p:tav>
                                      </p:tavLst>
                                    </p:anim>
                                  </p:childTnLst>
                                </p:cTn>
                              </p:par>
                              <p:par>
                                <p:cTn id="11" presetID="0" presetClass="path" presetSubtype="0" repeatCount="indefinite" accel="5263" decel="5263" fill="hold" nodeType="withEffect">
                                  <p:stCondLst>
                                    <p:cond delay="80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12" dur="19000" fill="hold"/>
                                        <p:tgtEl>
                                          <p:spTgt spid="1036"/>
                                        </p:tgtEl>
                                        <p:attrNameLst>
                                          <p:attrName>ppt_x</p:attrName>
                                          <p:attrName>ppt_y</p:attrName>
                                        </p:attrNameLst>
                                      </p:cBhvr>
                                    </p:animMotion>
                                  </p:childTnLst>
                                </p:cTn>
                              </p:par>
                              <p:par>
                                <p:cTn id="13" presetID="0" presetClass="path" presetSubtype="0" repeatCount="indefinite" accel="5000" decel="5000" fill="hold" nodeType="withEffect">
                                  <p:stCondLst>
                                    <p:cond delay="80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4" dur="20000" fill="hold"/>
                                        <p:tgtEl>
                                          <p:spTgt spid="46"/>
                                        </p:tgtEl>
                                        <p:attrNameLst>
                                          <p:attrName>ppt_x</p:attrName>
                                          <p:attrName>ppt_y</p:attrName>
                                        </p:attrNameLst>
                                      </p:cBhvr>
                                      <p:rCtr x="-73906" y="-30694"/>
                                    </p:animMotion>
                                  </p:childTnLst>
                                </p:cTn>
                              </p:par>
                              <p:par>
                                <p:cTn id="15" presetID="0" presetClass="path" presetSubtype="0" repeatCount="indefinite" accel="5000" decel="5000" fill="hold" nodeType="withEffect">
                                  <p:stCondLst>
                                    <p:cond delay="80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6" dur="20000" fill="hold"/>
                                        <p:tgtEl>
                                          <p:spTgt spid="55"/>
                                        </p:tgtEl>
                                        <p:attrNameLst>
                                          <p:attrName>ppt_x</p:attrName>
                                          <p:attrName>ppt_y</p:attrName>
                                        </p:attrNameLst>
                                      </p:cBhvr>
                                    </p:animMotion>
                                  </p:childTnLst>
                                </p:cTn>
                              </p:par>
                              <p:par>
                                <p:cTn id="17" presetID="42" presetClass="path" presetSubtype="0" repeatCount="indefinite" accel="33333" decel="33333" autoRev="1" fill="hold" nodeType="withEffect">
                                  <p:stCondLst>
                                    <p:cond delay="800"/>
                                  </p:stCondLst>
                                  <p:endCondLst>
                                    <p:cond evt="onNext" delay="0">
                                      <p:tgtEl>
                                        <p:sldTgt/>
                                      </p:tgtEl>
                                    </p:cond>
                                  </p:endCondLst>
                                  <p:childTnLst>
                                    <p:animMotion origin="layout" path="M -1.11111E-6 -4.07407E-6 L 0.21563 0.00834 " pathEditMode="relative" rAng="0" ptsTypes="AA">
                                      <p:cBhvr>
                                        <p:cTn id="18" dur="3000" fill="hold"/>
                                        <p:tgtEl>
                                          <p:spTgt spid="1044"/>
                                        </p:tgtEl>
                                        <p:attrNameLst>
                                          <p:attrName>ppt_x</p:attrName>
                                          <p:attrName>ppt_y</p:attrName>
                                        </p:attrNameLst>
                                      </p:cBhvr>
                                      <p:rCtr x="10781" y="417"/>
                                    </p:animMotion>
                                  </p:childTnLst>
                                </p:cTn>
                              </p:par>
                              <p:par>
                                <p:cTn id="19" presetID="0" presetClass="path" presetSubtype="0" repeatCount="indefinite" accel="5195" decel="5195" fill="hold" nodeType="withEffect">
                                  <p:stCondLst>
                                    <p:cond delay="800"/>
                                  </p:stCondLst>
                                  <p:endCondLst>
                                    <p:cond evt="onNext" delay="0">
                                      <p:tgtEl>
                                        <p:sldTgt/>
                                      </p:tgtEl>
                                    </p:cond>
                                  </p:endCondLst>
                                  <p:childTnLst>
                                    <p:animMotion origin="layout" path="M 0.025 0.01713 L 1.31579 -0.21366 L 1.33368 -0.74931 L 0.09479 -0.72547 L 1.21927 -0.08519 " pathEditMode="relative" rAng="0" ptsTypes="AAAAA">
                                      <p:cBhvr>
                                        <p:cTn id="20" dur="15000" fill="hold"/>
                                        <p:tgtEl>
                                          <p:spTgt spid="1048"/>
                                        </p:tgtEl>
                                        <p:attrNameLst>
                                          <p:attrName>ppt_x</p:attrName>
                                          <p:attrName>ppt_y</p:attrName>
                                        </p:attrNameLst>
                                      </p:cBhvr>
                                      <p:rCtr x="65434" y="-38333"/>
                                    </p:animMotion>
                                  </p:childTnLst>
                                </p:cTn>
                              </p:par>
                              <p:par>
                                <p:cTn id="21" presetID="0" presetClass="path" presetSubtype="0" repeatCount="indefinite" accel="5195" decel="5195" fill="hold" nodeType="withEffect">
                                  <p:stCondLst>
                                    <p:cond delay="80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22" dur="10500" fill="hold"/>
                                        <p:tgtEl>
                                          <p:spTgt spid="1050"/>
                                        </p:tgtEl>
                                        <p:attrNameLst>
                                          <p:attrName>ppt_x</p:attrName>
                                          <p:attrName>ppt_y</p:attrName>
                                        </p:attrNameLst>
                                      </p:cBhvr>
                                    </p:animMotion>
                                  </p:childTnLst>
                                </p:cTn>
                              </p:par>
                              <p:par>
                                <p:cTn id="23" presetID="42" presetClass="path" presetSubtype="0" repeatCount="indefinite" accel="5195" decel="5195" fill="hold" nodeType="withEffect">
                                  <p:stCondLst>
                                    <p:cond delay="800"/>
                                  </p:stCondLst>
                                  <p:endCondLst>
                                    <p:cond evt="onNext" delay="0">
                                      <p:tgtEl>
                                        <p:sldTgt/>
                                      </p:tgtEl>
                                    </p:cond>
                                  </p:endCondLst>
                                  <p:childTnLst>
                                    <p:animMotion origin="layout" path="M -8.33333E-7 4.81481E-6 L 0.97622 -0.32755 " pathEditMode="relative" rAng="0" ptsTypes="AA">
                                      <p:cBhvr>
                                        <p:cTn id="24" dur="15000" fill="hold"/>
                                        <p:tgtEl>
                                          <p:spTgt spid="1052"/>
                                        </p:tgtEl>
                                        <p:attrNameLst>
                                          <p:attrName>ppt_x</p:attrName>
                                          <p:attrName>ppt_y</p:attrName>
                                        </p:attrNameLst>
                                      </p:cBhvr>
                                      <p:rCtr x="48802" y="-16389"/>
                                    </p:animMotion>
                                  </p:childTnLst>
                                </p:cTn>
                              </p:par>
                              <p:par>
                                <p:cTn id="25" presetID="42" presetClass="path" presetSubtype="0" repeatCount="indefinite" accel="5195" decel="5195" fill="hold" nodeType="withEffect">
                                  <p:stCondLst>
                                    <p:cond delay="800"/>
                                  </p:stCondLst>
                                  <p:endCondLst>
                                    <p:cond evt="onNext" delay="0">
                                      <p:tgtEl>
                                        <p:sldTgt/>
                                      </p:tgtEl>
                                    </p:cond>
                                  </p:endCondLst>
                                  <p:childTnLst>
                                    <p:animMotion origin="layout" path="M -8.33333E-7 -7.40741E-7 L -1.34601 0.36528 " pathEditMode="relative" rAng="0" ptsTypes="AA">
                                      <p:cBhvr>
                                        <p:cTn id="26" dur="5500" fill="hold"/>
                                        <p:tgtEl>
                                          <p:spTgt spid="1054"/>
                                        </p:tgtEl>
                                        <p:attrNameLst>
                                          <p:attrName>ppt_x</p:attrName>
                                          <p:attrName>ppt_y</p:attrName>
                                        </p:attrNameLst>
                                      </p:cBhvr>
                                      <p:rCtr x="-67309" y="18264"/>
                                    </p:animMotion>
                                  </p:childTnLst>
                                </p:cTn>
                              </p:par>
                              <p:par>
                                <p:cTn id="27" presetID="0" presetClass="path" presetSubtype="0" repeatCount="indefinite" accel="5195" decel="5195" fill="hold" nodeType="withEffect">
                                  <p:stCondLst>
                                    <p:cond delay="8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8" dur="15000" fill="hold"/>
                                        <p:tgtEl>
                                          <p:spTgt spid="1056"/>
                                        </p:tgtEl>
                                        <p:attrNameLst>
                                          <p:attrName>ppt_x</p:attrName>
                                          <p:attrName>ppt_y</p:attrName>
                                        </p:attrNameLst>
                                      </p:cBhvr>
                                      <p:rCtr x="69635" y="-41898"/>
                                    </p:animMotion>
                                  </p:childTnLst>
                                </p:cTn>
                              </p:par>
                              <p:par>
                                <p:cTn id="29" presetID="42" presetClass="path" presetSubtype="0" repeatCount="indefinite" accel="50000" decel="50000" fill="hold" nodeType="withEffect">
                                  <p:stCondLst>
                                    <p:cond delay="800"/>
                                  </p:stCondLst>
                                  <p:endCondLst>
                                    <p:cond evt="onNext" delay="0">
                                      <p:tgtEl>
                                        <p:sldTgt/>
                                      </p:tgtEl>
                                    </p:cond>
                                  </p:endCondLst>
                                  <p:childTnLst>
                                    <p:animMotion origin="layout" path="M -0.59566 -0.85347 L 0.06059 0.08333 " pathEditMode="relative" rAng="0" ptsTypes="AA">
                                      <p:cBhvr>
                                        <p:cTn id="30" dur="15000" spd="-100000" fill="hold"/>
                                        <p:tgtEl>
                                          <p:spTgt spid="1058"/>
                                        </p:tgtEl>
                                        <p:attrNameLst>
                                          <p:attrName>ppt_x</p:attrName>
                                          <p:attrName>ppt_y</p:attrName>
                                        </p:attrNameLst>
                                      </p:cBhvr>
                                      <p:rCtr x="32813" y="46829"/>
                                    </p:animMotion>
                                  </p:childTnLst>
                                </p:cTn>
                              </p:par>
                              <p:par>
                                <p:cTn id="31" presetID="42" presetClass="path" presetSubtype="0" repeatCount="indefinite" accel="50000" decel="50000" fill="hold" nodeType="withEffect">
                                  <p:stCondLst>
                                    <p:cond delay="800"/>
                                  </p:stCondLst>
                                  <p:endCondLst>
                                    <p:cond evt="onNext" delay="0">
                                      <p:tgtEl>
                                        <p:sldTgt/>
                                      </p:tgtEl>
                                    </p:cond>
                                  </p:endCondLst>
                                  <p:childTnLst>
                                    <p:animMotion origin="layout" path="M 0.00104 -0.00856 L -1.15972 -0.3331 " pathEditMode="relative" rAng="0" ptsTypes="AA">
                                      <p:cBhvr>
                                        <p:cTn id="32" dur="15000" fill="hold"/>
                                        <p:tgtEl>
                                          <p:spTgt spid="1060"/>
                                        </p:tgtEl>
                                        <p:attrNameLst>
                                          <p:attrName>ppt_x</p:attrName>
                                          <p:attrName>ppt_y</p:attrName>
                                        </p:attrNameLst>
                                      </p:cBhvr>
                                      <p:rCtr x="-58038" y="-16227"/>
                                    </p:animMotion>
                                  </p:childTnLst>
                                </p:cTn>
                              </p:par>
                              <p:par>
                                <p:cTn id="33" presetID="0" presetClass="path" presetSubtype="0" repeatCount="indefinite" accel="50000" decel="50000" fill="hold" nodeType="withEffect">
                                  <p:stCondLst>
                                    <p:cond delay="800"/>
                                  </p:stCondLst>
                                  <p:endCondLst>
                                    <p:cond evt="onNext" delay="0">
                                      <p:tgtEl>
                                        <p:sldTgt/>
                                      </p:tgtEl>
                                    </p:cond>
                                  </p:endCondLst>
                                  <p:childTnLst>
                                    <p:animMotion origin="layout" path="M 1.11111E-6 -4.81481E-6 L -1.29288 0.01899 " pathEditMode="relative" rAng="0" ptsTypes="AA">
                                      <p:cBhvr>
                                        <p:cTn id="34" dur="5000" fill="hold"/>
                                        <p:tgtEl>
                                          <p:spTgt spid="1062"/>
                                        </p:tgtEl>
                                        <p:attrNameLst>
                                          <p:attrName>ppt_x</p:attrName>
                                          <p:attrName>ppt_y</p:attrName>
                                        </p:attrNameLst>
                                      </p:cBhvr>
                                      <p:rCtr x="-64653" y="949"/>
                                    </p:animMotion>
                                  </p:childTnLst>
                                </p:cTn>
                              </p:par>
                              <p:par>
                                <p:cTn id="35" presetID="0" presetClass="path" presetSubtype="0" repeatCount="indefinite" accel="50000" decel="50000" fill="hold" nodeType="withEffect">
                                  <p:stCondLst>
                                    <p:cond delay="800"/>
                                  </p:stCondLst>
                                  <p:endCondLst>
                                    <p:cond evt="onNext" delay="0">
                                      <p:tgtEl>
                                        <p:sldTgt/>
                                      </p:tgtEl>
                                    </p:cond>
                                  </p:endCondLst>
                                  <p:childTnLst>
                                    <p:animMotion origin="layout" path="M 0.0099 0.01597 L 1.56702 -0.06736 " pathEditMode="relative" ptsTypes="AA">
                                      <p:cBhvr>
                                        <p:cTn id="36" dur="12500" fill="hold"/>
                                        <p:tgtEl>
                                          <p:spTgt spid="48"/>
                                        </p:tgtEl>
                                        <p:attrNameLst>
                                          <p:attrName>ppt_x</p:attrName>
                                          <p:attrName>ppt_y</p:attrName>
                                        </p:attrNameLst>
                                      </p:cBhvr>
                                    </p:animMotion>
                                  </p:childTnLst>
                                </p:cTn>
                              </p:par>
                              <p:par>
                                <p:cTn id="37" presetID="0" presetClass="path" presetSubtype="0" repeatCount="indefinite" accel="50000" decel="50000" fill="hold" nodeType="withEffect">
                                  <p:stCondLst>
                                    <p:cond delay="80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8" dur="10000" fill="hold"/>
                                        <p:tgtEl>
                                          <p:spTgt spid="49"/>
                                        </p:tgtEl>
                                        <p:attrNameLst>
                                          <p:attrName>ppt_x</p:attrName>
                                          <p:attrName>ppt_y</p:attrName>
                                        </p:attrNameLst>
                                      </p:cBhvr>
                                      <p:rCtr x="55208" y="16968"/>
                                    </p:animMotion>
                                  </p:childTnLst>
                                </p:cTn>
                              </p:par>
                              <p:par>
                                <p:cTn id="39" presetID="42" presetClass="entr" presetSubtype="0" fill="hold" grpId="0" nodeType="withEffect">
                                  <p:stCondLst>
                                    <p:cond delay="2000"/>
                                  </p:stCondLst>
                                  <p:childTnLst>
                                    <p:set>
                                      <p:cBhvr>
                                        <p:cTn id="40" dur="1" fill="hold">
                                          <p:stCondLst>
                                            <p:cond delay="0"/>
                                          </p:stCondLst>
                                        </p:cTn>
                                        <p:tgtEl>
                                          <p:spTgt spid="317"/>
                                        </p:tgtEl>
                                        <p:attrNameLst>
                                          <p:attrName>style.visibility</p:attrName>
                                        </p:attrNameLst>
                                      </p:cBhvr>
                                      <p:to>
                                        <p:strVal val="visible"/>
                                      </p:to>
                                    </p:set>
                                    <p:animEffect transition="in" filter="fade">
                                      <p:cBhvr>
                                        <p:cTn id="41" dur="1000"/>
                                        <p:tgtEl>
                                          <p:spTgt spid="317"/>
                                        </p:tgtEl>
                                      </p:cBhvr>
                                    </p:animEffect>
                                    <p:anim calcmode="lin" valueType="num">
                                      <p:cBhvr>
                                        <p:cTn id="42" dur="1000" fill="hold"/>
                                        <p:tgtEl>
                                          <p:spTgt spid="317"/>
                                        </p:tgtEl>
                                        <p:attrNameLst>
                                          <p:attrName>ppt_x</p:attrName>
                                        </p:attrNameLst>
                                      </p:cBhvr>
                                      <p:tavLst>
                                        <p:tav tm="0">
                                          <p:val>
                                            <p:strVal val="#ppt_x"/>
                                          </p:val>
                                        </p:tav>
                                        <p:tav tm="100000">
                                          <p:val>
                                            <p:strVal val="#ppt_x"/>
                                          </p:val>
                                        </p:tav>
                                      </p:tavLst>
                                    </p:anim>
                                    <p:anim calcmode="lin" valueType="num">
                                      <p:cBhvr>
                                        <p:cTn id="43" dur="1000" fill="hold"/>
                                        <p:tgtEl>
                                          <p:spTgt spid="3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childTnLst>
                                    <p:set>
                                      <p:cBhvr>
                                        <p:cTn id="45" dur="1" fill="hold">
                                          <p:stCondLst>
                                            <p:cond delay="0"/>
                                          </p:stCondLst>
                                        </p:cTn>
                                        <p:tgtEl>
                                          <p:spTgt spid="316"/>
                                        </p:tgtEl>
                                        <p:attrNameLst>
                                          <p:attrName>style.visibility</p:attrName>
                                        </p:attrNameLst>
                                      </p:cBhvr>
                                      <p:to>
                                        <p:strVal val="visible"/>
                                      </p:to>
                                    </p:set>
                                    <p:animEffect transition="in" filter="fade">
                                      <p:cBhvr>
                                        <p:cTn id="46" dur="1000"/>
                                        <p:tgtEl>
                                          <p:spTgt spid="316"/>
                                        </p:tgtEl>
                                      </p:cBhvr>
                                    </p:animEffect>
                                    <p:anim calcmode="lin" valueType="num">
                                      <p:cBhvr>
                                        <p:cTn id="47" dur="1000" fill="hold"/>
                                        <p:tgtEl>
                                          <p:spTgt spid="316"/>
                                        </p:tgtEl>
                                        <p:attrNameLst>
                                          <p:attrName>ppt_x</p:attrName>
                                        </p:attrNameLst>
                                      </p:cBhvr>
                                      <p:tavLst>
                                        <p:tav tm="0">
                                          <p:val>
                                            <p:strVal val="#ppt_x"/>
                                          </p:val>
                                        </p:tav>
                                        <p:tav tm="100000">
                                          <p:val>
                                            <p:strVal val="#ppt_x"/>
                                          </p:val>
                                        </p:tav>
                                      </p:tavLst>
                                    </p:anim>
                                    <p:anim calcmode="lin" valueType="num">
                                      <p:cBhvr>
                                        <p:cTn id="48" dur="1000" fill="hold"/>
                                        <p:tgtEl>
                                          <p:spTgt spid="3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24"/>
                </p:tgtEl>
              </p:cMediaNode>
            </p:audio>
          </p:childTnLst>
        </p:cTn>
      </p:par>
    </p:tnLst>
    <p:bldLst>
      <p:bldP spid="3" grpId="0" animBg="1"/>
      <p:bldP spid="316" grpId="0" animBg="1"/>
      <p:bldP spid="3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445334" y="3790580"/>
              <a:ext cx="1189380" cy="793911"/>
            </a:xfrm>
            <a:prstGeom prst="rect">
              <a:avLst/>
            </a:prstGeom>
            <a:solidFill>
              <a:schemeClr val="bg1"/>
            </a:solidFill>
          </p:spPr>
        </p:pic>
        <p:sp>
          <p:nvSpPr>
            <p:cNvPr id="13" name="TextBox 12"/>
            <p:cNvSpPr txBox="1"/>
            <p:nvPr/>
          </p:nvSpPr>
          <p:spPr>
            <a:xfrm>
              <a:off x="2665659" y="591988"/>
              <a:ext cx="2649256" cy="2308324"/>
            </a:xfrm>
            <a:prstGeom prst="rect">
              <a:avLst/>
            </a:prstGeom>
            <a:noFill/>
          </p:spPr>
          <p:txBody>
            <a:bodyPr wrap="square" rtlCol="0">
              <a:spAutoFit/>
            </a:bodyPr>
            <a:lstStyle/>
            <a:p>
              <a:r>
                <a:rPr lang="en-US" b="1" dirty="0">
                  <a:latin typeface="Arial Narrow" panose="020B0606020202030204" pitchFamily="34" charset="0"/>
                </a:rPr>
                <a:t>A wise saying that contains a truth and is often cliché. Think of the messages you get in Chinese cookies, or quotes that speak to you. (“A penny saved is a penny earned” is an example of an ____________)</a:t>
              </a:r>
            </a:p>
          </p:txBody>
        </p:sp>
      </p:grpSp>
      <p:grpSp>
        <p:nvGrpSpPr>
          <p:cNvPr id="17" name="Group 16"/>
          <p:cNvGrpSpPr/>
          <p:nvPr/>
        </p:nvGrpSpPr>
        <p:grpSpPr>
          <a:xfrm>
            <a:off x="1627295" y="1066893"/>
            <a:ext cx="1188209" cy="1399242"/>
            <a:chOff x="1702648" y="1126906"/>
            <a:chExt cx="1188209" cy="1399242"/>
          </a:xfrm>
        </p:grpSpPr>
        <p:sp>
          <p:nvSpPr>
            <p:cNvPr id="40" name="Isosceles Triangle 13"/>
            <p:cNvSpPr/>
            <p:nvPr/>
          </p:nvSpPr>
          <p:spPr>
            <a:xfrm rot="1313333" flipH="1">
              <a:off x="1702648" y="112690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29354" y="1594698"/>
              <a:ext cx="1151627" cy="369332"/>
            </a:xfrm>
            <a:prstGeom prst="rect">
              <a:avLst/>
            </a:prstGeom>
            <a:noFill/>
          </p:spPr>
          <p:txBody>
            <a:bodyPr wrap="square" rtlCol="0">
              <a:spAutoFit/>
            </a:bodyPr>
            <a:lstStyle/>
            <a:p>
              <a:r>
                <a:rPr lang="en-US" b="1" dirty="0" smtClean="0">
                  <a:solidFill>
                    <a:schemeClr val="bg1"/>
                  </a:solidFill>
                </a:rPr>
                <a:t>Aphorism</a:t>
              </a:r>
              <a:endParaRPr lang="en-US" b="1" dirty="0">
                <a:solidFill>
                  <a:schemeClr val="bg1"/>
                </a:solidFill>
              </a:endParaRPr>
            </a:p>
          </p:txBody>
        </p:sp>
      </p:grpSp>
      <p:grpSp>
        <p:nvGrpSpPr>
          <p:cNvPr id="16" name="Group 15"/>
          <p:cNvGrpSpPr/>
          <p:nvPr/>
        </p:nvGrpSpPr>
        <p:grpSpPr>
          <a:xfrm>
            <a:off x="5081159" y="910037"/>
            <a:ext cx="1113527" cy="1541669"/>
            <a:chOff x="5102948" y="913896"/>
            <a:chExt cx="1113527" cy="1541669"/>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109775" y="1667844"/>
              <a:ext cx="1206110" cy="369332"/>
            </a:xfrm>
            <a:prstGeom prst="rect">
              <a:avLst/>
            </a:prstGeom>
            <a:noFill/>
          </p:spPr>
          <p:txBody>
            <a:bodyPr wrap="square" rtlCol="0">
              <a:spAutoFit/>
            </a:bodyPr>
            <a:lstStyle/>
            <a:p>
              <a:r>
                <a:rPr lang="en-US" b="1" dirty="0" smtClean="0">
                  <a:solidFill>
                    <a:schemeClr val="bg1"/>
                  </a:solidFill>
                </a:rPr>
                <a:t>Assonance</a:t>
              </a:r>
              <a:endParaRPr lang="en-US" b="1" dirty="0">
                <a:solidFill>
                  <a:schemeClr val="bg1"/>
                </a:solidFill>
              </a:endParaRPr>
            </a:p>
          </p:txBody>
        </p:sp>
      </p:grpSp>
      <p:sp>
        <p:nvSpPr>
          <p:cNvPr id="20" name="TextBox 19"/>
          <p:cNvSpPr txBox="1"/>
          <p:nvPr/>
        </p:nvSpPr>
        <p:spPr>
          <a:xfrm>
            <a:off x="7854110" y="696767"/>
            <a:ext cx="959585"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Aphorism</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cstate="print">
              <a:extLst>
                <a:ext uri="{28A0092B-C50C-407E-A947-70E740481C1C}">
                  <a14:useLocalDpi xmlns:a14="http://schemas.microsoft.com/office/drawing/2010/main" val="0"/>
                </a:ext>
              </a:extLst>
            </a:blip>
            <a:stretch>
              <a:fillRect/>
            </a:stretch>
          </p:blipFill>
          <p:spPr>
            <a:xfrm>
              <a:off x="3118766" y="3796405"/>
              <a:ext cx="1926671" cy="810586"/>
            </a:xfrm>
            <a:prstGeom prst="rect">
              <a:avLst/>
            </a:prstGeom>
          </p:spPr>
        </p:pic>
        <p:sp>
          <p:nvSpPr>
            <p:cNvPr id="54" name="TextBox 53"/>
            <p:cNvSpPr txBox="1"/>
            <p:nvPr/>
          </p:nvSpPr>
          <p:spPr>
            <a:xfrm>
              <a:off x="2701467" y="1298168"/>
              <a:ext cx="2649256" cy="1138773"/>
            </a:xfrm>
            <a:prstGeom prst="rect">
              <a:avLst/>
            </a:prstGeom>
            <a:noFill/>
          </p:spPr>
          <p:txBody>
            <a:bodyPr wrap="square" rtlCol="0">
              <a:spAutoFit/>
            </a:bodyPr>
            <a:lstStyle/>
            <a:p>
              <a:r>
                <a:rPr lang="en-US" sz="1700" b="1" dirty="0">
                  <a:latin typeface="Arial Narrow" panose="020B0606020202030204" pitchFamily="34" charset="0"/>
                </a:rPr>
                <a:t>Repetition of vowel sounds in the middle of words. ("Try to light the fire" is an example of a/an _________.)</a:t>
              </a:r>
            </a:p>
          </p:txBody>
        </p:sp>
      </p:grpSp>
      <p:grpSp>
        <p:nvGrpSpPr>
          <p:cNvPr id="56" name="Group 55"/>
          <p:cNvGrpSpPr/>
          <p:nvPr/>
        </p:nvGrpSpPr>
        <p:grpSpPr>
          <a:xfrm>
            <a:off x="1617815" y="970024"/>
            <a:ext cx="1188209" cy="1479017"/>
            <a:chOff x="1703160" y="974071"/>
            <a:chExt cx="1188209" cy="1479017"/>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531282" y="1468445"/>
              <a:ext cx="1358079" cy="369332"/>
            </a:xfrm>
            <a:prstGeom prst="rect">
              <a:avLst/>
            </a:prstGeom>
            <a:noFill/>
          </p:spPr>
          <p:txBody>
            <a:bodyPr wrap="square" rtlCol="0">
              <a:spAutoFit/>
            </a:bodyPr>
            <a:lstStyle/>
            <a:p>
              <a:r>
                <a:rPr lang="en-US" b="1" dirty="0" smtClean="0">
                  <a:solidFill>
                    <a:schemeClr val="bg1"/>
                  </a:solidFill>
                </a:rPr>
                <a:t>Consonance</a:t>
              </a:r>
              <a:endParaRPr lang="en-US" b="1" dirty="0">
                <a:solidFill>
                  <a:schemeClr val="bg1"/>
                </a:solidFill>
              </a:endParaRPr>
            </a:p>
          </p:txBody>
        </p:sp>
      </p:grpSp>
      <p:grpSp>
        <p:nvGrpSpPr>
          <p:cNvPr id="59" name="Group 58"/>
          <p:cNvGrpSpPr/>
          <p:nvPr/>
        </p:nvGrpSpPr>
        <p:grpSpPr>
          <a:xfrm>
            <a:off x="5155115" y="932480"/>
            <a:ext cx="1113527" cy="1595952"/>
            <a:chOff x="5102948" y="913896"/>
            <a:chExt cx="1113527" cy="159595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22618" y="1689913"/>
              <a:ext cx="1270539" cy="369332"/>
            </a:xfrm>
            <a:prstGeom prst="rect">
              <a:avLst/>
            </a:prstGeom>
            <a:noFill/>
          </p:spPr>
          <p:txBody>
            <a:bodyPr wrap="square" rtlCol="0">
              <a:spAutoFit/>
            </a:bodyPr>
            <a:lstStyle/>
            <a:p>
              <a:r>
                <a:rPr lang="en-US" b="1" dirty="0" smtClean="0">
                  <a:solidFill>
                    <a:schemeClr val="bg1"/>
                  </a:solidFill>
                </a:rPr>
                <a:t>Assonance</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768500" y="1103122"/>
            <a:ext cx="1136815"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Assonance</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23781" y="3670922"/>
              <a:ext cx="1547252" cy="1266085"/>
            </a:xfrm>
            <a:prstGeom prst="rect">
              <a:avLst/>
            </a:prstGeom>
          </p:spPr>
        </p:pic>
        <p:sp>
          <p:nvSpPr>
            <p:cNvPr id="68" name="TextBox 67"/>
            <p:cNvSpPr txBox="1"/>
            <p:nvPr/>
          </p:nvSpPr>
          <p:spPr>
            <a:xfrm>
              <a:off x="2754405" y="707791"/>
              <a:ext cx="2649256" cy="1754326"/>
            </a:xfrm>
            <a:prstGeom prst="rect">
              <a:avLst/>
            </a:prstGeom>
            <a:noFill/>
          </p:spPr>
          <p:txBody>
            <a:bodyPr wrap="square" rtlCol="0">
              <a:spAutoFit/>
            </a:bodyPr>
            <a:lstStyle/>
            <a:p>
              <a:r>
                <a:rPr lang="en-US" b="1" dirty="0">
                  <a:latin typeface="Arial Narrow" panose="020B0606020202030204" pitchFamily="34" charset="0"/>
                </a:rPr>
                <a:t>Another word for alliteration where consonant sounds repeat within words. (All’s well that ends well is an example of  __________)</a:t>
              </a:r>
            </a:p>
          </p:txBody>
        </p:sp>
      </p:grpSp>
      <p:grpSp>
        <p:nvGrpSpPr>
          <p:cNvPr id="69" name="Group 68"/>
          <p:cNvGrpSpPr/>
          <p:nvPr/>
        </p:nvGrpSpPr>
        <p:grpSpPr>
          <a:xfrm>
            <a:off x="1617882" y="1098025"/>
            <a:ext cx="1188209" cy="1399242"/>
            <a:chOff x="1703160" y="1053846"/>
            <a:chExt cx="1188209" cy="139924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560" y="1584189"/>
              <a:ext cx="1345514" cy="338554"/>
            </a:xfrm>
            <a:prstGeom prst="rect">
              <a:avLst/>
            </a:prstGeom>
            <a:noFill/>
          </p:spPr>
          <p:txBody>
            <a:bodyPr wrap="square" rtlCol="0">
              <a:spAutoFit/>
            </a:bodyPr>
            <a:lstStyle/>
            <a:p>
              <a:r>
                <a:rPr lang="en-US" sz="1600" b="1" dirty="0" smtClean="0">
                  <a:solidFill>
                    <a:schemeClr val="bg1"/>
                  </a:solidFill>
                </a:rPr>
                <a:t>Assonance</a:t>
              </a:r>
              <a:endParaRPr lang="en-US" sz="1600" b="1" dirty="0">
                <a:solidFill>
                  <a:schemeClr val="bg1"/>
                </a:solidFill>
              </a:endParaRPr>
            </a:p>
          </p:txBody>
        </p:sp>
      </p:grpSp>
      <p:grpSp>
        <p:nvGrpSpPr>
          <p:cNvPr id="72" name="Group 71"/>
          <p:cNvGrpSpPr/>
          <p:nvPr/>
        </p:nvGrpSpPr>
        <p:grpSpPr>
          <a:xfrm>
            <a:off x="5135610" y="931547"/>
            <a:ext cx="1113527" cy="1606094"/>
            <a:chOff x="5052462" y="941360"/>
            <a:chExt cx="1113527" cy="1606094"/>
          </a:xfrm>
        </p:grpSpPr>
        <p:sp>
          <p:nvSpPr>
            <p:cNvPr id="73" name="Isosceles Triangle 13"/>
            <p:cNvSpPr/>
            <p:nvPr/>
          </p:nvSpPr>
          <p:spPr>
            <a:xfrm rot="20286667">
              <a:off x="5052462" y="941360"/>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092243" y="1735392"/>
              <a:ext cx="1285571" cy="338554"/>
            </a:xfrm>
            <a:prstGeom prst="rect">
              <a:avLst/>
            </a:prstGeom>
            <a:noFill/>
          </p:spPr>
          <p:txBody>
            <a:bodyPr wrap="square" rtlCol="0">
              <a:spAutoFit/>
            </a:bodyPr>
            <a:lstStyle/>
            <a:p>
              <a:r>
                <a:rPr lang="en-US" sz="1600" b="1" dirty="0" smtClean="0">
                  <a:solidFill>
                    <a:schemeClr val="bg1"/>
                  </a:solidFill>
                </a:rPr>
                <a:t>Consonance</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760289" y="1517232"/>
            <a:ext cx="1080791"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Consonance</a:t>
            </a:r>
            <a:endParaRPr lang="en-US" sz="14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263405" y="3533118"/>
              <a:ext cx="1622737" cy="1365804"/>
            </a:xfrm>
            <a:prstGeom prst="rect">
              <a:avLst/>
            </a:prstGeom>
          </p:spPr>
        </p:pic>
        <p:sp>
          <p:nvSpPr>
            <p:cNvPr id="83" name="TextBox 82"/>
            <p:cNvSpPr txBox="1"/>
            <p:nvPr/>
          </p:nvSpPr>
          <p:spPr>
            <a:xfrm>
              <a:off x="2715396" y="454776"/>
              <a:ext cx="2649256" cy="2308324"/>
            </a:xfrm>
            <a:prstGeom prst="rect">
              <a:avLst/>
            </a:prstGeom>
            <a:noFill/>
          </p:spPr>
          <p:txBody>
            <a:bodyPr wrap="square" rtlCol="0">
              <a:spAutoFit/>
            </a:bodyPr>
            <a:lstStyle/>
            <a:p>
              <a:r>
                <a:rPr lang="en-US" b="1" dirty="0">
                  <a:latin typeface="Arial Narrow" panose="020B0606020202030204" pitchFamily="34" charset="0"/>
                </a:rPr>
                <a:t>The act of saying something that is opposite or very different in meaning to something else. (Please don’t ____________ me when I am explaining the history lesson.)</a:t>
              </a:r>
            </a:p>
          </p:txBody>
        </p:sp>
      </p:grpSp>
      <p:grpSp>
        <p:nvGrpSpPr>
          <p:cNvPr id="84" name="Group 83"/>
          <p:cNvGrpSpPr/>
          <p:nvPr/>
        </p:nvGrpSpPr>
        <p:grpSpPr>
          <a:xfrm>
            <a:off x="1670666" y="1024072"/>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Contrast</a:t>
              </a:r>
              <a:endParaRPr lang="en-US" sz="1600" b="1" dirty="0">
                <a:solidFill>
                  <a:schemeClr val="bg1"/>
                </a:solidFill>
              </a:endParaRPr>
            </a:p>
          </p:txBody>
        </p:sp>
      </p:grpSp>
      <p:grpSp>
        <p:nvGrpSpPr>
          <p:cNvPr id="87" name="Group 86"/>
          <p:cNvGrpSpPr/>
          <p:nvPr/>
        </p:nvGrpSpPr>
        <p:grpSpPr>
          <a:xfrm>
            <a:off x="5112430" y="795010"/>
            <a:ext cx="1113527" cy="1580605"/>
            <a:chOff x="5102948" y="760187"/>
            <a:chExt cx="1113527" cy="158060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8620" y="1381213"/>
              <a:ext cx="1580605" cy="338554"/>
            </a:xfrm>
            <a:prstGeom prst="rect">
              <a:avLst/>
            </a:prstGeom>
            <a:noFill/>
          </p:spPr>
          <p:txBody>
            <a:bodyPr wrap="square" rtlCol="0">
              <a:spAutoFit/>
            </a:bodyPr>
            <a:lstStyle/>
            <a:p>
              <a:r>
                <a:rPr lang="en-US" sz="1600" b="1" dirty="0" smtClean="0">
                  <a:solidFill>
                    <a:schemeClr val="bg1"/>
                  </a:solidFill>
                </a:rPr>
                <a:t>Contradict</a:t>
              </a:r>
              <a:endParaRPr lang="en-US" sz="1600"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Contradict</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a:extLst>
                <a:ext uri="{28A0092B-C50C-407E-A947-70E740481C1C}">
                  <a14:useLocalDpi xmlns:a14="http://schemas.microsoft.com/office/drawing/2010/main" val="0"/>
                </a:ext>
              </a:extLst>
            </a:blip>
            <a:stretch>
              <a:fillRect/>
            </a:stretch>
          </p:blipFill>
          <p:spPr>
            <a:xfrm>
              <a:off x="3159182" y="3660449"/>
              <a:ext cx="1816197" cy="1200913"/>
            </a:xfrm>
            <a:prstGeom prst="rect">
              <a:avLst/>
            </a:prstGeom>
          </p:spPr>
        </p:pic>
        <p:sp>
          <p:nvSpPr>
            <p:cNvPr id="98" name="TextBox 97"/>
            <p:cNvSpPr txBox="1"/>
            <p:nvPr/>
          </p:nvSpPr>
          <p:spPr>
            <a:xfrm>
              <a:off x="2715396" y="454776"/>
              <a:ext cx="2649256" cy="2031325"/>
            </a:xfrm>
            <a:prstGeom prst="rect">
              <a:avLst/>
            </a:prstGeom>
            <a:noFill/>
          </p:spPr>
          <p:txBody>
            <a:bodyPr wrap="square" rtlCol="0">
              <a:spAutoFit/>
            </a:bodyPr>
            <a:lstStyle/>
            <a:p>
              <a:r>
                <a:rPr lang="en-US" b="1" dirty="0">
                  <a:latin typeface="Arial Narrow" panose="020B0606020202030204" pitchFamily="34" charset="0"/>
                </a:rPr>
                <a:t>To compare (two people or things) to show how they are different. (The __________ between life in the city, and life in the countryside is quite remarkable in her country.)</a:t>
              </a:r>
            </a:p>
          </p:txBody>
        </p:sp>
      </p:grpSp>
      <p:grpSp>
        <p:nvGrpSpPr>
          <p:cNvPr id="99" name="Group 98"/>
          <p:cNvGrpSpPr/>
          <p:nvPr/>
        </p:nvGrpSpPr>
        <p:grpSpPr>
          <a:xfrm>
            <a:off x="1670511" y="1119000"/>
            <a:ext cx="1188209" cy="1399242"/>
            <a:chOff x="1703160" y="1053846"/>
            <a:chExt cx="1188209" cy="1399242"/>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Contradict</a:t>
              </a:r>
              <a:endParaRPr lang="en-US" sz="1600" b="1" dirty="0">
                <a:solidFill>
                  <a:schemeClr val="bg1"/>
                </a:solidFill>
              </a:endParaRPr>
            </a:p>
          </p:txBody>
        </p:sp>
      </p:grpSp>
      <p:grpSp>
        <p:nvGrpSpPr>
          <p:cNvPr id="102" name="Group 101"/>
          <p:cNvGrpSpPr/>
          <p:nvPr/>
        </p:nvGrpSpPr>
        <p:grpSpPr>
          <a:xfrm>
            <a:off x="5122893" y="731001"/>
            <a:ext cx="1113527" cy="1580605"/>
            <a:chOff x="5102948" y="736821"/>
            <a:chExt cx="1113527" cy="1580605"/>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95427" y="1357847"/>
              <a:ext cx="1580605" cy="338554"/>
            </a:xfrm>
            <a:prstGeom prst="rect">
              <a:avLst/>
            </a:prstGeom>
            <a:noFill/>
          </p:spPr>
          <p:txBody>
            <a:bodyPr wrap="square" rtlCol="0">
              <a:spAutoFit/>
            </a:bodyPr>
            <a:lstStyle/>
            <a:p>
              <a:r>
                <a:rPr lang="en-US" sz="1600" b="1" dirty="0" smtClean="0">
                  <a:solidFill>
                    <a:schemeClr val="bg1"/>
                  </a:solidFill>
                </a:rPr>
                <a:t>Contrast</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Contrast</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272048" y="3678717"/>
              <a:ext cx="1624113" cy="1065824"/>
            </a:xfrm>
            <a:prstGeom prst="rect">
              <a:avLst/>
            </a:prstGeom>
          </p:spPr>
        </p:pic>
        <p:sp>
          <p:nvSpPr>
            <p:cNvPr id="142" name="TextBox 141"/>
            <p:cNvSpPr txBox="1"/>
            <p:nvPr/>
          </p:nvSpPr>
          <p:spPr>
            <a:xfrm>
              <a:off x="2869441" y="778435"/>
              <a:ext cx="2649256" cy="1661993"/>
            </a:xfrm>
            <a:prstGeom prst="rect">
              <a:avLst/>
            </a:prstGeom>
            <a:noFill/>
          </p:spPr>
          <p:txBody>
            <a:bodyPr wrap="square" rtlCol="0">
              <a:spAutoFit/>
            </a:bodyPr>
            <a:lstStyle/>
            <a:p>
              <a:r>
                <a:rPr lang="en-US" sz="1700" b="1" dirty="0">
                  <a:latin typeface="Arial Narrow" panose="020B0606020202030204" pitchFamily="34" charset="0"/>
                </a:rPr>
                <a:t>When the author writes as though you are one of the characters in the story. (I, we) (me, us) (my/mine, our/ours is an example of _____________)</a:t>
              </a:r>
            </a:p>
          </p:txBody>
        </p:sp>
      </p:grpSp>
      <p:grpSp>
        <p:nvGrpSpPr>
          <p:cNvPr id="143" name="Group 142"/>
          <p:cNvGrpSpPr/>
          <p:nvPr/>
        </p:nvGrpSpPr>
        <p:grpSpPr>
          <a:xfrm>
            <a:off x="1658315" y="1110184"/>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33015" y="1415899"/>
              <a:ext cx="1165851" cy="646331"/>
            </a:xfrm>
            <a:prstGeom prst="rect">
              <a:avLst/>
            </a:prstGeom>
            <a:noFill/>
          </p:spPr>
          <p:txBody>
            <a:bodyPr wrap="square" rtlCol="0">
              <a:spAutoFit/>
            </a:bodyPr>
            <a:lstStyle/>
            <a:p>
              <a:r>
                <a:rPr lang="en-US" b="1" dirty="0" smtClean="0">
                  <a:solidFill>
                    <a:schemeClr val="bg1"/>
                  </a:solidFill>
                </a:rPr>
                <a:t>First Person</a:t>
              </a:r>
              <a:endParaRPr lang="en-US" b="1" dirty="0">
                <a:solidFill>
                  <a:schemeClr val="bg1"/>
                </a:solidFill>
              </a:endParaRPr>
            </a:p>
          </p:txBody>
        </p:sp>
      </p:grpSp>
      <p:grpSp>
        <p:nvGrpSpPr>
          <p:cNvPr id="146" name="Group 145"/>
          <p:cNvGrpSpPr/>
          <p:nvPr/>
        </p:nvGrpSpPr>
        <p:grpSpPr>
          <a:xfrm>
            <a:off x="5091366" y="922267"/>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47557" y="1359583"/>
              <a:ext cx="1055274" cy="646331"/>
            </a:xfrm>
            <a:prstGeom prst="rect">
              <a:avLst/>
            </a:prstGeom>
            <a:noFill/>
          </p:spPr>
          <p:txBody>
            <a:bodyPr wrap="square" rtlCol="0">
              <a:spAutoFit/>
            </a:bodyPr>
            <a:lstStyle/>
            <a:p>
              <a:r>
                <a:rPr lang="en-US" b="1" dirty="0" smtClean="0">
                  <a:solidFill>
                    <a:schemeClr val="bg1"/>
                  </a:solidFill>
                </a:rPr>
                <a:t>Third Person</a:t>
              </a:r>
              <a:endParaRPr lang="en-US" b="1" dirty="0">
                <a:solidFill>
                  <a:schemeClr val="bg1"/>
                </a:solidFill>
              </a:endParaRPr>
            </a:p>
          </p:txBody>
        </p:sp>
      </p:grpSp>
      <p:sp>
        <p:nvSpPr>
          <p:cNvPr id="149" name="TextBox 148"/>
          <p:cNvSpPr txBox="1"/>
          <p:nvPr/>
        </p:nvSpPr>
        <p:spPr>
          <a:xfrm>
            <a:off x="7727512" y="2616432"/>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First Person</a:t>
            </a:r>
            <a:endParaRPr lang="en-US" sz="16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272048" y="3659133"/>
              <a:ext cx="1624113" cy="1104990"/>
            </a:xfrm>
            <a:prstGeom prst="rect">
              <a:avLst/>
            </a:prstGeom>
          </p:spPr>
        </p:pic>
        <p:sp>
          <p:nvSpPr>
            <p:cNvPr id="157" name="TextBox 156"/>
            <p:cNvSpPr txBox="1"/>
            <p:nvPr/>
          </p:nvSpPr>
          <p:spPr>
            <a:xfrm>
              <a:off x="2725560" y="519856"/>
              <a:ext cx="2649256" cy="1923604"/>
            </a:xfrm>
            <a:prstGeom prst="rect">
              <a:avLst/>
            </a:prstGeom>
            <a:noFill/>
          </p:spPr>
          <p:txBody>
            <a:bodyPr wrap="square" rtlCol="0">
              <a:spAutoFit/>
            </a:bodyPr>
            <a:lstStyle/>
            <a:p>
              <a:r>
                <a:rPr lang="en-US" sz="1700" b="1" dirty="0">
                  <a:latin typeface="Arial Narrow" panose="020B0606020202030204" pitchFamily="34" charset="0"/>
                </a:rPr>
                <a:t>The way in which the parts of a piece of writing or music or of a work of art are arranged (The writer chose poetic __________ to get his message across to the readers.)</a:t>
              </a:r>
            </a:p>
          </p:txBody>
        </p:sp>
      </p:grpSp>
      <p:grpSp>
        <p:nvGrpSpPr>
          <p:cNvPr id="158" name="Group 157"/>
          <p:cNvGrpSpPr/>
          <p:nvPr/>
        </p:nvGrpSpPr>
        <p:grpSpPr>
          <a:xfrm>
            <a:off x="1626575" y="1055499"/>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94089" y="1452603"/>
              <a:ext cx="1165851" cy="369332"/>
            </a:xfrm>
            <a:prstGeom prst="rect">
              <a:avLst/>
            </a:prstGeom>
            <a:noFill/>
          </p:spPr>
          <p:txBody>
            <a:bodyPr wrap="square" rtlCol="0">
              <a:spAutoFit/>
            </a:bodyPr>
            <a:lstStyle/>
            <a:p>
              <a:r>
                <a:rPr lang="en-US" b="1" dirty="0" smtClean="0">
                  <a:solidFill>
                    <a:schemeClr val="bg1"/>
                  </a:solidFill>
                </a:rPr>
                <a:t>Form</a:t>
              </a:r>
              <a:endParaRPr lang="en-US" b="1" dirty="0">
                <a:solidFill>
                  <a:schemeClr val="bg1"/>
                </a:solidFill>
              </a:endParaRPr>
            </a:p>
          </p:txBody>
        </p:sp>
      </p:grpSp>
      <p:grpSp>
        <p:nvGrpSpPr>
          <p:cNvPr id="161" name="Group 160"/>
          <p:cNvGrpSpPr/>
          <p:nvPr/>
        </p:nvGrpSpPr>
        <p:grpSpPr>
          <a:xfrm>
            <a:off x="5134413" y="923107"/>
            <a:ext cx="1113527" cy="1483783"/>
            <a:chOff x="5102948" y="913896"/>
            <a:chExt cx="1113527" cy="1483783"/>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32309" y="1625719"/>
              <a:ext cx="1174589" cy="369332"/>
            </a:xfrm>
            <a:prstGeom prst="rect">
              <a:avLst/>
            </a:prstGeom>
            <a:noFill/>
          </p:spPr>
          <p:txBody>
            <a:bodyPr wrap="square" rtlCol="0">
              <a:spAutoFit/>
            </a:bodyPr>
            <a:lstStyle/>
            <a:p>
              <a:r>
                <a:rPr lang="en-US" b="1" dirty="0" smtClean="0">
                  <a:solidFill>
                    <a:schemeClr val="bg1"/>
                  </a:solidFill>
                </a:rPr>
                <a:t>Paragraph</a:t>
              </a:r>
              <a:endParaRPr lang="en-US" b="1" dirty="0">
                <a:solidFill>
                  <a:schemeClr val="bg1"/>
                </a:solidFill>
              </a:endParaRPr>
            </a:p>
          </p:txBody>
        </p:sp>
      </p:grpSp>
      <p:sp>
        <p:nvSpPr>
          <p:cNvPr id="164" name="TextBox 163"/>
          <p:cNvSpPr txBox="1"/>
          <p:nvPr/>
        </p:nvSpPr>
        <p:spPr>
          <a:xfrm>
            <a:off x="7966056" y="2905818"/>
            <a:ext cx="1198504"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Form</a:t>
            </a:r>
            <a:endParaRPr lang="en-US"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a:extLst>
                <a:ext uri="{28A0092B-C50C-407E-A947-70E740481C1C}">
                  <a14:useLocalDpi xmlns:a14="http://schemas.microsoft.com/office/drawing/2010/main" val="0"/>
                </a:ext>
              </a:extLst>
            </a:blip>
            <a:stretch>
              <a:fillRect/>
            </a:stretch>
          </p:blipFill>
          <p:spPr>
            <a:xfrm>
              <a:off x="3270003" y="3585150"/>
              <a:ext cx="1590880" cy="1129012"/>
            </a:xfrm>
            <a:prstGeom prst="rect">
              <a:avLst/>
            </a:prstGeom>
          </p:spPr>
        </p:pic>
        <p:sp>
          <p:nvSpPr>
            <p:cNvPr id="172" name="TextBox 171"/>
            <p:cNvSpPr txBox="1"/>
            <p:nvPr/>
          </p:nvSpPr>
          <p:spPr>
            <a:xfrm>
              <a:off x="2895728" y="589102"/>
              <a:ext cx="2311767" cy="1923604"/>
            </a:xfrm>
            <a:prstGeom prst="rect">
              <a:avLst/>
            </a:prstGeom>
            <a:noFill/>
          </p:spPr>
          <p:txBody>
            <a:bodyPr wrap="square" rtlCol="0">
              <a:spAutoFit/>
            </a:bodyPr>
            <a:lstStyle/>
            <a:p>
              <a:r>
                <a:rPr lang="en-US" sz="1700" b="1" dirty="0">
                  <a:latin typeface="Arial Narrow" panose="020B0606020202030204" pitchFamily="34" charset="0"/>
                </a:rPr>
                <a:t>Words that sound the same, but are spelled differently and have different meanings. (be, bee; steel, steal; to, two, too are examples of a   ____________________).</a:t>
              </a:r>
            </a:p>
          </p:txBody>
        </p:sp>
      </p:grpSp>
      <p:grpSp>
        <p:nvGrpSpPr>
          <p:cNvPr id="173" name="Group 172"/>
          <p:cNvGrpSpPr/>
          <p:nvPr/>
        </p:nvGrpSpPr>
        <p:grpSpPr>
          <a:xfrm>
            <a:off x="1617815" y="895743"/>
            <a:ext cx="1188209" cy="1540909"/>
            <a:chOff x="1703160" y="912179"/>
            <a:chExt cx="1188209" cy="1540909"/>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529724" y="1425212"/>
              <a:ext cx="1364619" cy="338554"/>
            </a:xfrm>
            <a:prstGeom prst="rect">
              <a:avLst/>
            </a:prstGeom>
            <a:noFill/>
          </p:spPr>
          <p:txBody>
            <a:bodyPr wrap="square" rtlCol="0">
              <a:spAutoFit/>
            </a:bodyPr>
            <a:lstStyle/>
            <a:p>
              <a:r>
                <a:rPr lang="en-US" sz="1600" b="1" dirty="0" smtClean="0">
                  <a:solidFill>
                    <a:schemeClr val="bg1"/>
                  </a:solidFill>
                </a:rPr>
                <a:t>Homophone</a:t>
              </a:r>
              <a:endParaRPr lang="en-US" sz="1600" b="1" dirty="0">
                <a:solidFill>
                  <a:schemeClr val="bg1"/>
                </a:solidFill>
              </a:endParaRPr>
            </a:p>
          </p:txBody>
        </p:sp>
      </p:grpSp>
      <p:grpSp>
        <p:nvGrpSpPr>
          <p:cNvPr id="176" name="Group 175"/>
          <p:cNvGrpSpPr/>
          <p:nvPr/>
        </p:nvGrpSpPr>
        <p:grpSpPr>
          <a:xfrm>
            <a:off x="5112559" y="933022"/>
            <a:ext cx="1113527" cy="1399242"/>
            <a:chOff x="5102461" y="927047"/>
            <a:chExt cx="1113527" cy="1399242"/>
          </a:xfrm>
        </p:grpSpPr>
        <p:sp>
          <p:nvSpPr>
            <p:cNvPr id="177" name="Isosceles Triangle 13"/>
            <p:cNvSpPr/>
            <p:nvPr/>
          </p:nvSpPr>
          <p:spPr>
            <a:xfrm rot="20286667">
              <a:off x="5102461" y="927047"/>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286425" y="1491231"/>
              <a:ext cx="1055274" cy="369332"/>
            </a:xfrm>
            <a:prstGeom prst="rect">
              <a:avLst/>
            </a:prstGeom>
            <a:noFill/>
          </p:spPr>
          <p:txBody>
            <a:bodyPr wrap="square" rtlCol="0">
              <a:spAutoFit/>
            </a:bodyPr>
            <a:lstStyle/>
            <a:p>
              <a:r>
                <a:rPr lang="en-US" b="1" dirty="0" smtClean="0">
                  <a:solidFill>
                    <a:schemeClr val="bg1"/>
                  </a:solidFill>
                </a:rPr>
                <a:t>Simile</a:t>
              </a:r>
              <a:endParaRPr lang="en-US" b="1" dirty="0">
                <a:solidFill>
                  <a:schemeClr val="bg1"/>
                </a:solidFill>
              </a:endParaRPr>
            </a:p>
          </p:txBody>
        </p:sp>
      </p:grpSp>
      <p:sp>
        <p:nvSpPr>
          <p:cNvPr id="179" name="TextBox 178"/>
          <p:cNvSpPr txBox="1"/>
          <p:nvPr/>
        </p:nvSpPr>
        <p:spPr>
          <a:xfrm>
            <a:off x="7727512" y="3252802"/>
            <a:ext cx="1319935"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Homophone</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411593" y="3659268"/>
              <a:ext cx="1307701" cy="980776"/>
            </a:xfrm>
            <a:prstGeom prst="rect">
              <a:avLst/>
            </a:prstGeom>
          </p:spPr>
        </p:pic>
        <p:sp>
          <p:nvSpPr>
            <p:cNvPr id="187" name="TextBox 186"/>
            <p:cNvSpPr txBox="1"/>
            <p:nvPr/>
          </p:nvSpPr>
          <p:spPr>
            <a:xfrm>
              <a:off x="2891665" y="465388"/>
              <a:ext cx="2311767" cy="2446824"/>
            </a:xfrm>
            <a:prstGeom prst="rect">
              <a:avLst/>
            </a:prstGeom>
            <a:noFill/>
          </p:spPr>
          <p:txBody>
            <a:bodyPr wrap="square" rtlCol="0">
              <a:spAutoFit/>
            </a:bodyPr>
            <a:lstStyle/>
            <a:p>
              <a:r>
                <a:rPr lang="en-US" sz="1700" b="1" dirty="0">
                  <a:latin typeface="Arial Narrow" panose="020B0606020202030204" pitchFamily="34" charset="0"/>
                </a:rPr>
                <a:t>The activity or job of collecting, writing, and editing news stories for newspapers, magazines, television, or radio. (Mary is going to major in _____________ at college so she can become a writer.)</a:t>
              </a:r>
            </a:p>
          </p:txBody>
        </p:sp>
      </p:grpSp>
      <p:grpSp>
        <p:nvGrpSpPr>
          <p:cNvPr id="188" name="Group 187"/>
          <p:cNvGrpSpPr/>
          <p:nvPr/>
        </p:nvGrpSpPr>
        <p:grpSpPr>
          <a:xfrm>
            <a:off x="1627295" y="822366"/>
            <a:ext cx="1188209" cy="1636619"/>
            <a:chOff x="1703160" y="816469"/>
            <a:chExt cx="1188209" cy="1636619"/>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500203" y="1376052"/>
              <a:ext cx="1488498" cy="369332"/>
            </a:xfrm>
            <a:prstGeom prst="rect">
              <a:avLst/>
            </a:prstGeom>
            <a:noFill/>
          </p:spPr>
          <p:txBody>
            <a:bodyPr wrap="square" rtlCol="0">
              <a:spAutoFit/>
            </a:bodyPr>
            <a:lstStyle/>
            <a:p>
              <a:r>
                <a:rPr lang="en-US" b="1" dirty="0" smtClean="0">
                  <a:solidFill>
                    <a:schemeClr val="bg1"/>
                  </a:solidFill>
                </a:rPr>
                <a:t>Journalism</a:t>
              </a:r>
              <a:endParaRPr lang="en-US" b="1" dirty="0">
                <a:solidFill>
                  <a:schemeClr val="bg1"/>
                </a:solidFill>
              </a:endParaRPr>
            </a:p>
          </p:txBody>
        </p:sp>
      </p:grpSp>
      <p:grpSp>
        <p:nvGrpSpPr>
          <p:cNvPr id="191" name="Group 190"/>
          <p:cNvGrpSpPr/>
          <p:nvPr/>
        </p:nvGrpSpPr>
        <p:grpSpPr>
          <a:xfrm>
            <a:off x="5090430" y="880339"/>
            <a:ext cx="1113527" cy="1543532"/>
            <a:chOff x="5102948" y="913896"/>
            <a:chExt cx="1113527" cy="154353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24812" y="1653700"/>
              <a:ext cx="1238124" cy="369332"/>
            </a:xfrm>
            <a:prstGeom prst="rect">
              <a:avLst/>
            </a:prstGeom>
            <a:noFill/>
          </p:spPr>
          <p:txBody>
            <a:bodyPr wrap="square" rtlCol="0">
              <a:spAutoFit/>
            </a:bodyPr>
            <a:lstStyle/>
            <a:p>
              <a:r>
                <a:rPr lang="en-US" b="1" dirty="0" smtClean="0">
                  <a:solidFill>
                    <a:schemeClr val="bg1"/>
                  </a:solidFill>
                </a:rPr>
                <a:t>Literature</a:t>
              </a:r>
              <a:endParaRPr lang="en-US" b="1" dirty="0">
                <a:solidFill>
                  <a:schemeClr val="bg1"/>
                </a:solidFill>
              </a:endParaRPr>
            </a:p>
          </p:txBody>
        </p:sp>
      </p:grpSp>
      <p:sp>
        <p:nvSpPr>
          <p:cNvPr id="194" name="TextBox 193"/>
          <p:cNvSpPr txBox="1"/>
          <p:nvPr/>
        </p:nvSpPr>
        <p:spPr>
          <a:xfrm>
            <a:off x="7747821" y="3641347"/>
            <a:ext cx="1199728"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Journalism</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216425" y="3658430"/>
              <a:ext cx="1670338" cy="1113559"/>
            </a:xfrm>
            <a:prstGeom prst="rect">
              <a:avLst/>
            </a:prstGeom>
          </p:spPr>
        </p:pic>
        <p:sp>
          <p:nvSpPr>
            <p:cNvPr id="202" name="TextBox 201"/>
            <p:cNvSpPr txBox="1"/>
            <p:nvPr/>
          </p:nvSpPr>
          <p:spPr>
            <a:xfrm>
              <a:off x="2879004" y="334778"/>
              <a:ext cx="2311767" cy="2708434"/>
            </a:xfrm>
            <a:prstGeom prst="rect">
              <a:avLst/>
            </a:prstGeom>
            <a:noFill/>
          </p:spPr>
          <p:txBody>
            <a:bodyPr wrap="square" rtlCol="0">
              <a:spAutoFit/>
            </a:bodyPr>
            <a:lstStyle/>
            <a:p>
              <a:r>
                <a:rPr lang="en-US" sz="1700" b="1" dirty="0">
                  <a:latin typeface="Arial Narrow" panose="020B0606020202030204" pitchFamily="34" charset="0"/>
                </a:rPr>
                <a:t>Written works (such as poems, plays, and novels) that are considered to be very good and to have lasting importance. (Henry David Thoreau is considered one of the greatest writers in American __________.)</a:t>
              </a:r>
            </a:p>
          </p:txBody>
        </p:sp>
      </p:grpSp>
      <p:grpSp>
        <p:nvGrpSpPr>
          <p:cNvPr id="203" name="Group 202"/>
          <p:cNvGrpSpPr/>
          <p:nvPr/>
        </p:nvGrpSpPr>
        <p:grpSpPr>
          <a:xfrm>
            <a:off x="1639037" y="961364"/>
            <a:ext cx="1188209" cy="1465704"/>
            <a:chOff x="1703160" y="987384"/>
            <a:chExt cx="1188209" cy="1465704"/>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481804"/>
              <a:ext cx="1358172" cy="369332"/>
            </a:xfrm>
            <a:prstGeom prst="rect">
              <a:avLst/>
            </a:prstGeom>
            <a:noFill/>
          </p:spPr>
          <p:txBody>
            <a:bodyPr wrap="square" rtlCol="0">
              <a:spAutoFit/>
            </a:bodyPr>
            <a:lstStyle/>
            <a:p>
              <a:r>
                <a:rPr lang="en-US" b="1" dirty="0" smtClean="0">
                  <a:solidFill>
                    <a:schemeClr val="bg1"/>
                  </a:solidFill>
                </a:rPr>
                <a:t>Literature</a:t>
              </a:r>
              <a:endParaRPr lang="en-US" b="1" dirty="0">
                <a:solidFill>
                  <a:schemeClr val="bg1"/>
                </a:solidFill>
              </a:endParaRPr>
            </a:p>
          </p:txBody>
        </p:sp>
      </p:grpSp>
      <p:grpSp>
        <p:nvGrpSpPr>
          <p:cNvPr id="206" name="Group 205"/>
          <p:cNvGrpSpPr/>
          <p:nvPr/>
        </p:nvGrpSpPr>
        <p:grpSpPr>
          <a:xfrm>
            <a:off x="5090578" y="890672"/>
            <a:ext cx="1113527" cy="1580877"/>
            <a:chOff x="5102948" y="913896"/>
            <a:chExt cx="1113527" cy="1580877"/>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124844" y="1705154"/>
              <a:ext cx="1209907" cy="369332"/>
            </a:xfrm>
            <a:prstGeom prst="rect">
              <a:avLst/>
            </a:prstGeom>
            <a:noFill/>
          </p:spPr>
          <p:txBody>
            <a:bodyPr wrap="square" rtlCol="0">
              <a:spAutoFit/>
            </a:bodyPr>
            <a:lstStyle/>
            <a:p>
              <a:r>
                <a:rPr lang="en-US" b="1" dirty="0" smtClean="0">
                  <a:solidFill>
                    <a:schemeClr val="bg1"/>
                  </a:solidFill>
                </a:rPr>
                <a:t>Journalism</a:t>
              </a:r>
              <a:endParaRPr lang="en-US" b="1" dirty="0">
                <a:solidFill>
                  <a:schemeClr val="bg1"/>
                </a:solidFill>
              </a:endParaRPr>
            </a:p>
          </p:txBody>
        </p:sp>
      </p:grpSp>
      <p:sp>
        <p:nvSpPr>
          <p:cNvPr id="209" name="TextBox 208"/>
          <p:cNvSpPr txBox="1"/>
          <p:nvPr/>
        </p:nvSpPr>
        <p:spPr>
          <a:xfrm>
            <a:off x="7826399" y="4044679"/>
            <a:ext cx="108369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Literature</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285636" y="3616300"/>
              <a:ext cx="1529085" cy="1262128"/>
            </a:xfrm>
            <a:prstGeom prst="rect">
              <a:avLst/>
            </a:prstGeom>
          </p:spPr>
        </p:pic>
        <p:sp>
          <p:nvSpPr>
            <p:cNvPr id="233" name="TextBox 232"/>
            <p:cNvSpPr txBox="1"/>
            <p:nvPr/>
          </p:nvSpPr>
          <p:spPr>
            <a:xfrm>
              <a:off x="2683879" y="801658"/>
              <a:ext cx="2649256" cy="1754326"/>
            </a:xfrm>
            <a:prstGeom prst="rect">
              <a:avLst/>
            </a:prstGeom>
            <a:noFill/>
          </p:spPr>
          <p:txBody>
            <a:bodyPr wrap="square" rtlCol="0">
              <a:spAutoFit/>
            </a:bodyPr>
            <a:lstStyle/>
            <a:p>
              <a:r>
                <a:rPr lang="en-US" b="1" dirty="0">
                  <a:latin typeface="Arial Narrow" panose="020B0606020202030204" pitchFamily="34" charset="0"/>
                </a:rPr>
                <a:t>When you take what someone says word-for-word and use it in your writing. (“To be or not to be is one of my favorite _____________.)</a:t>
              </a:r>
            </a:p>
          </p:txBody>
        </p:sp>
      </p:grpSp>
      <p:grpSp>
        <p:nvGrpSpPr>
          <p:cNvPr id="234" name="Group 233"/>
          <p:cNvGrpSpPr/>
          <p:nvPr/>
        </p:nvGrpSpPr>
        <p:grpSpPr>
          <a:xfrm>
            <a:off x="1637494" y="1056292"/>
            <a:ext cx="1188209" cy="1399242"/>
            <a:chOff x="1703160" y="1053846"/>
            <a:chExt cx="1188209" cy="1399242"/>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Exposition</a:t>
              </a:r>
              <a:endParaRPr lang="en-US" sz="1600" b="1" dirty="0">
                <a:solidFill>
                  <a:schemeClr val="bg1"/>
                </a:solidFill>
              </a:endParaRPr>
            </a:p>
          </p:txBody>
        </p:sp>
      </p:grpSp>
      <p:grpSp>
        <p:nvGrpSpPr>
          <p:cNvPr id="237" name="Group 236"/>
          <p:cNvGrpSpPr/>
          <p:nvPr/>
        </p:nvGrpSpPr>
        <p:grpSpPr>
          <a:xfrm>
            <a:off x="5069338" y="729574"/>
            <a:ext cx="1113527" cy="1580605"/>
            <a:chOff x="5102948" y="759442"/>
            <a:chExt cx="1113527" cy="1580605"/>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4993796" y="1380468"/>
              <a:ext cx="1580605" cy="338554"/>
            </a:xfrm>
            <a:prstGeom prst="rect">
              <a:avLst/>
            </a:prstGeom>
            <a:noFill/>
          </p:spPr>
          <p:txBody>
            <a:bodyPr wrap="square" rtlCol="0">
              <a:spAutoFit/>
            </a:bodyPr>
            <a:lstStyle/>
            <a:p>
              <a:r>
                <a:rPr lang="en-US" sz="1600" b="1" dirty="0" smtClean="0">
                  <a:solidFill>
                    <a:schemeClr val="bg1"/>
                  </a:solidFill>
                </a:rPr>
                <a:t>Quotation</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08901" y="4530964"/>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Quotation</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427348" y="3648687"/>
              <a:ext cx="1279864" cy="1224437"/>
            </a:xfrm>
            <a:prstGeom prst="rect">
              <a:avLst/>
            </a:prstGeom>
          </p:spPr>
        </p:pic>
        <p:sp>
          <p:nvSpPr>
            <p:cNvPr id="248" name="TextBox 247"/>
            <p:cNvSpPr txBox="1"/>
            <p:nvPr/>
          </p:nvSpPr>
          <p:spPr>
            <a:xfrm>
              <a:off x="2746335" y="767773"/>
              <a:ext cx="2649256" cy="1815882"/>
            </a:xfrm>
            <a:prstGeom prst="rect">
              <a:avLst/>
            </a:prstGeom>
            <a:noFill/>
          </p:spPr>
          <p:txBody>
            <a:bodyPr wrap="square" rtlCol="0">
              <a:spAutoFit/>
            </a:bodyPr>
            <a:lstStyle/>
            <a:p>
              <a:r>
                <a:rPr lang="en-US" sz="1400" b="1" dirty="0">
                  <a:latin typeface="Arial Narrow" panose="020B0606020202030204" pitchFamily="34" charset="0"/>
                </a:rPr>
                <a:t>When the author creates a story that uses the words “you, you’re” to make you feel like you are the character in the story.  Often used in “Choose Your Own Adventure Stories.”  (You went to the store, and you find yourself trapped in a maze.)</a:t>
              </a:r>
            </a:p>
          </p:txBody>
        </p:sp>
      </p:grpSp>
      <p:grpSp>
        <p:nvGrpSpPr>
          <p:cNvPr id="249" name="Group 248"/>
          <p:cNvGrpSpPr/>
          <p:nvPr/>
        </p:nvGrpSpPr>
        <p:grpSpPr>
          <a:xfrm>
            <a:off x="1636861" y="694698"/>
            <a:ext cx="1188209" cy="1793643"/>
            <a:chOff x="1703160" y="710887"/>
            <a:chExt cx="1188209" cy="1793643"/>
          </a:xfrm>
        </p:grpSpPr>
        <p:sp>
          <p:nvSpPr>
            <p:cNvPr id="250" name="Isosceles Triangle 13"/>
            <p:cNvSpPr/>
            <p:nvPr/>
          </p:nvSpPr>
          <p:spPr>
            <a:xfrm rot="1313333" flipH="1">
              <a:off x="1703160" y="1105288"/>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477472">
              <a:off x="1616557" y="1219603"/>
              <a:ext cx="1602208" cy="584775"/>
            </a:xfrm>
            <a:prstGeom prst="rect">
              <a:avLst/>
            </a:prstGeom>
            <a:noFill/>
          </p:spPr>
          <p:txBody>
            <a:bodyPr wrap="square" rtlCol="0">
              <a:spAutoFit/>
            </a:bodyPr>
            <a:lstStyle/>
            <a:p>
              <a:r>
                <a:rPr lang="en-US" sz="1600" b="1" dirty="0" smtClean="0">
                  <a:solidFill>
                    <a:schemeClr val="bg1"/>
                  </a:solidFill>
                </a:rPr>
                <a:t>First</a:t>
              </a:r>
            </a:p>
            <a:p>
              <a:r>
                <a:rPr lang="en-US" sz="1600" b="1" dirty="0" smtClean="0">
                  <a:solidFill>
                    <a:schemeClr val="bg1"/>
                  </a:solidFill>
                </a:rPr>
                <a:t>Person</a:t>
              </a:r>
              <a:endParaRPr lang="en-US" sz="1600" b="1" dirty="0">
                <a:solidFill>
                  <a:schemeClr val="bg1"/>
                </a:solidFill>
              </a:endParaRPr>
            </a:p>
          </p:txBody>
        </p:sp>
      </p:grpSp>
      <p:grpSp>
        <p:nvGrpSpPr>
          <p:cNvPr id="252" name="Group 251"/>
          <p:cNvGrpSpPr/>
          <p:nvPr/>
        </p:nvGrpSpPr>
        <p:grpSpPr>
          <a:xfrm>
            <a:off x="5080023" y="633926"/>
            <a:ext cx="1113527" cy="1707754"/>
            <a:chOff x="5102948" y="605384"/>
            <a:chExt cx="1113527" cy="1707754"/>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16278" y="1103299"/>
              <a:ext cx="1580605" cy="584775"/>
            </a:xfrm>
            <a:prstGeom prst="rect">
              <a:avLst/>
            </a:prstGeom>
            <a:noFill/>
          </p:spPr>
          <p:txBody>
            <a:bodyPr wrap="square" rtlCol="0">
              <a:spAutoFit/>
            </a:bodyPr>
            <a:lstStyle/>
            <a:p>
              <a:r>
                <a:rPr lang="en-US" sz="1400" b="1" dirty="0" smtClean="0">
                  <a:solidFill>
                    <a:schemeClr val="bg1"/>
                  </a:solidFill>
                </a:rPr>
                <a:t>S</a:t>
              </a:r>
              <a:r>
                <a:rPr lang="en-US" sz="1600" b="1" dirty="0" smtClean="0">
                  <a:solidFill>
                    <a:schemeClr val="bg1"/>
                  </a:solidFill>
                </a:rPr>
                <a:t>econd</a:t>
              </a:r>
            </a:p>
            <a:p>
              <a:r>
                <a:rPr lang="en-US" sz="1600" b="1" dirty="0" smtClean="0">
                  <a:solidFill>
                    <a:schemeClr val="bg1"/>
                  </a:solidFill>
                </a:rPr>
                <a:t>Person</a:t>
              </a:r>
              <a:endParaRPr lang="en-US" sz="16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647795" y="4868438"/>
            <a:ext cx="1295307" cy="584775"/>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Second </a:t>
            </a:r>
          </a:p>
          <a:p>
            <a:pPr algn="ctr"/>
            <a:r>
              <a:rPr lang="en-US" sz="1600" b="1" dirty="0" smtClean="0">
                <a:solidFill>
                  <a:schemeClr val="bg1"/>
                </a:solidFill>
                <a:latin typeface="Arial Narrow" panose="020B0606020202030204" pitchFamily="34" charset="0"/>
              </a:rPr>
              <a:t>Person</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cstate="print">
              <a:extLst>
                <a:ext uri="{28A0092B-C50C-407E-A947-70E740481C1C}">
                  <a14:useLocalDpi xmlns:a14="http://schemas.microsoft.com/office/drawing/2010/main" val="0"/>
                </a:ext>
              </a:extLst>
            </a:blip>
            <a:stretch>
              <a:fillRect/>
            </a:stretch>
          </p:blipFill>
          <p:spPr>
            <a:xfrm>
              <a:off x="3159720" y="3655463"/>
              <a:ext cx="1808294" cy="1259301"/>
            </a:xfrm>
            <a:prstGeom prst="rect">
              <a:avLst/>
            </a:prstGeom>
          </p:spPr>
        </p:pic>
        <p:sp>
          <p:nvSpPr>
            <p:cNvPr id="265" name="TextBox 264"/>
            <p:cNvSpPr txBox="1"/>
            <p:nvPr/>
          </p:nvSpPr>
          <p:spPr>
            <a:xfrm>
              <a:off x="2820162" y="835505"/>
              <a:ext cx="2311767" cy="1569660"/>
            </a:xfrm>
            <a:prstGeom prst="rect">
              <a:avLst/>
            </a:prstGeom>
            <a:noFill/>
          </p:spPr>
          <p:txBody>
            <a:bodyPr wrap="square" rtlCol="0">
              <a:spAutoFit/>
            </a:bodyPr>
            <a:lstStyle/>
            <a:p>
              <a:r>
                <a:rPr lang="en-US" sz="1600" b="1" dirty="0">
                  <a:latin typeface="Arial Narrow" panose="020B0606020202030204" pitchFamily="34" charset="0"/>
                </a:rPr>
                <a:t>A poem made up of 14 lines that rhyme in a fixed pattern. (A Shakespearean ________is generally written with 10 syllables in each line.)</a:t>
              </a:r>
            </a:p>
          </p:txBody>
        </p:sp>
      </p:grpSp>
      <p:grpSp>
        <p:nvGrpSpPr>
          <p:cNvPr id="266" name="Group 265"/>
          <p:cNvGrpSpPr/>
          <p:nvPr/>
        </p:nvGrpSpPr>
        <p:grpSpPr>
          <a:xfrm>
            <a:off x="1637495" y="439048"/>
            <a:ext cx="1188209" cy="2050551"/>
            <a:chOff x="1703160" y="402537"/>
            <a:chExt cx="1188209" cy="2050551"/>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665518">
              <a:off x="1551967" y="1178888"/>
              <a:ext cx="1891255" cy="338554"/>
            </a:xfrm>
            <a:prstGeom prst="rect">
              <a:avLst/>
            </a:prstGeom>
            <a:noFill/>
          </p:spPr>
          <p:txBody>
            <a:bodyPr wrap="square" rtlCol="0">
              <a:spAutoFit/>
            </a:bodyPr>
            <a:lstStyle/>
            <a:p>
              <a:r>
                <a:rPr lang="en-US" sz="1600" b="1" dirty="0" smtClean="0">
                  <a:solidFill>
                    <a:schemeClr val="bg1"/>
                  </a:solidFill>
                </a:rPr>
                <a:t>Sonnet</a:t>
              </a:r>
              <a:endParaRPr lang="en-US" sz="1600" b="1" dirty="0">
                <a:solidFill>
                  <a:schemeClr val="bg1"/>
                </a:solidFill>
              </a:endParaRPr>
            </a:p>
          </p:txBody>
        </p:sp>
      </p:grpSp>
      <p:grpSp>
        <p:nvGrpSpPr>
          <p:cNvPr id="269" name="Group 268"/>
          <p:cNvGrpSpPr/>
          <p:nvPr/>
        </p:nvGrpSpPr>
        <p:grpSpPr>
          <a:xfrm>
            <a:off x="5088959" y="944379"/>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213965" y="1430513"/>
              <a:ext cx="1249870" cy="369332"/>
            </a:xfrm>
            <a:prstGeom prst="rect">
              <a:avLst/>
            </a:prstGeom>
            <a:noFill/>
          </p:spPr>
          <p:txBody>
            <a:bodyPr wrap="square" rtlCol="0">
              <a:spAutoFit/>
            </a:bodyPr>
            <a:lstStyle/>
            <a:p>
              <a:r>
                <a:rPr lang="en-US" b="1" dirty="0" smtClean="0">
                  <a:solidFill>
                    <a:schemeClr val="bg1"/>
                  </a:solidFill>
                </a:rPr>
                <a:t>Poem</a:t>
              </a:r>
              <a:endParaRPr lang="en-US" b="1" dirty="0">
                <a:solidFill>
                  <a:schemeClr val="bg1"/>
                </a:solidFill>
              </a:endParaRPr>
            </a:p>
          </p:txBody>
        </p:sp>
      </p:grpSp>
      <p:sp>
        <p:nvSpPr>
          <p:cNvPr id="272" name="TextBox 271"/>
          <p:cNvSpPr txBox="1"/>
          <p:nvPr/>
        </p:nvSpPr>
        <p:spPr>
          <a:xfrm>
            <a:off x="7661188" y="5524684"/>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Sonnet</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cstate="print">
              <a:extLst>
                <a:ext uri="{28A0092B-C50C-407E-A947-70E740481C1C}">
                  <a14:useLocalDpi xmlns:a14="http://schemas.microsoft.com/office/drawing/2010/main" val="0"/>
                </a:ext>
              </a:extLst>
            </a:blip>
            <a:stretch>
              <a:fillRect/>
            </a:stretch>
          </p:blipFill>
          <p:spPr>
            <a:xfrm>
              <a:off x="3295312" y="3666781"/>
              <a:ext cx="1481704" cy="1024250"/>
            </a:xfrm>
            <a:prstGeom prst="rect">
              <a:avLst/>
            </a:prstGeom>
          </p:spPr>
        </p:pic>
        <p:sp>
          <p:nvSpPr>
            <p:cNvPr id="280" name="TextBox 279"/>
            <p:cNvSpPr txBox="1"/>
            <p:nvPr/>
          </p:nvSpPr>
          <p:spPr>
            <a:xfrm>
              <a:off x="2819730" y="1061549"/>
              <a:ext cx="2456191" cy="1323439"/>
            </a:xfrm>
            <a:prstGeom prst="rect">
              <a:avLst/>
            </a:prstGeom>
            <a:noFill/>
          </p:spPr>
          <p:txBody>
            <a:bodyPr wrap="square" rtlCol="0">
              <a:spAutoFit/>
            </a:bodyPr>
            <a:lstStyle/>
            <a:p>
              <a:r>
                <a:rPr lang="en-US" sz="1600" b="1" dirty="0">
                  <a:latin typeface="Arial Narrow" panose="020B0606020202030204" pitchFamily="34" charset="0"/>
                </a:rPr>
                <a:t>When something represents something other than its real meaning.  For example, the United States flag represents many things.</a:t>
              </a:r>
            </a:p>
          </p:txBody>
        </p:sp>
      </p:grpSp>
      <p:grpSp>
        <p:nvGrpSpPr>
          <p:cNvPr id="281" name="Group 280"/>
          <p:cNvGrpSpPr/>
          <p:nvPr/>
        </p:nvGrpSpPr>
        <p:grpSpPr>
          <a:xfrm>
            <a:off x="1659125" y="482897"/>
            <a:ext cx="1188209" cy="1984868"/>
            <a:chOff x="1703160" y="468220"/>
            <a:chExt cx="1188209" cy="1984868"/>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554027" y="1244571"/>
              <a:ext cx="1891255" cy="338554"/>
            </a:xfrm>
            <a:prstGeom prst="rect">
              <a:avLst/>
            </a:prstGeom>
            <a:noFill/>
          </p:spPr>
          <p:txBody>
            <a:bodyPr wrap="square" rtlCol="0">
              <a:spAutoFit/>
            </a:bodyPr>
            <a:lstStyle/>
            <a:p>
              <a:r>
                <a:rPr lang="en-US" sz="1600" b="1" dirty="0" smtClean="0">
                  <a:solidFill>
                    <a:schemeClr val="bg1"/>
                  </a:solidFill>
                </a:rPr>
                <a:t>Symbolism</a:t>
              </a:r>
              <a:endParaRPr lang="en-US" sz="1600" b="1" dirty="0">
                <a:solidFill>
                  <a:schemeClr val="bg1"/>
                </a:solidFill>
              </a:endParaRPr>
            </a:p>
          </p:txBody>
        </p:sp>
      </p:grpSp>
      <p:grpSp>
        <p:nvGrpSpPr>
          <p:cNvPr id="284" name="Group 283"/>
          <p:cNvGrpSpPr/>
          <p:nvPr/>
        </p:nvGrpSpPr>
        <p:grpSpPr>
          <a:xfrm>
            <a:off x="5101326" y="931517"/>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Plagiarism</a:t>
              </a:r>
              <a:endParaRPr lang="en-US" b="1" dirty="0">
                <a:solidFill>
                  <a:schemeClr val="bg1"/>
                </a:solidFill>
              </a:endParaRPr>
            </a:p>
          </p:txBody>
        </p:sp>
      </p:grpSp>
      <p:sp>
        <p:nvSpPr>
          <p:cNvPr id="287" name="TextBox 286"/>
          <p:cNvSpPr txBox="1"/>
          <p:nvPr/>
        </p:nvSpPr>
        <p:spPr>
          <a:xfrm>
            <a:off x="7672947" y="5948535"/>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Symbolism</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259608" y="3714811"/>
              <a:ext cx="1602897" cy="1166962"/>
            </a:xfrm>
            <a:prstGeom prst="rect">
              <a:avLst/>
            </a:prstGeom>
          </p:spPr>
        </p:pic>
        <p:sp>
          <p:nvSpPr>
            <p:cNvPr id="303" name="TextBox 302"/>
            <p:cNvSpPr txBox="1"/>
            <p:nvPr/>
          </p:nvSpPr>
          <p:spPr>
            <a:xfrm>
              <a:off x="2733774" y="765953"/>
              <a:ext cx="2649256" cy="2031325"/>
            </a:xfrm>
            <a:prstGeom prst="rect">
              <a:avLst/>
            </a:prstGeom>
            <a:noFill/>
          </p:spPr>
          <p:txBody>
            <a:bodyPr wrap="square" rtlCol="0">
              <a:spAutoFit/>
            </a:bodyPr>
            <a:lstStyle/>
            <a:p>
              <a:r>
                <a:rPr lang="en-US" b="1" dirty="0">
                  <a:latin typeface="Arial Narrow" panose="020B0606020202030204" pitchFamily="34" charset="0"/>
                </a:rPr>
                <a:t>Information presented and arranged in some sort of organized system. (The amount of rain we have had everyday this month is recorded in the ___________.)</a:t>
              </a:r>
            </a:p>
          </p:txBody>
        </p:sp>
      </p:grpSp>
      <p:grpSp>
        <p:nvGrpSpPr>
          <p:cNvPr id="304" name="Group 303"/>
          <p:cNvGrpSpPr/>
          <p:nvPr/>
        </p:nvGrpSpPr>
        <p:grpSpPr>
          <a:xfrm>
            <a:off x="1668968" y="1087370"/>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Diagram</a:t>
              </a:r>
              <a:endParaRPr lang="en-US" sz="1600" b="1" dirty="0">
                <a:solidFill>
                  <a:schemeClr val="bg1"/>
                </a:solidFill>
              </a:endParaRPr>
            </a:p>
          </p:txBody>
        </p:sp>
      </p:grpSp>
      <p:grpSp>
        <p:nvGrpSpPr>
          <p:cNvPr id="307" name="Group 306"/>
          <p:cNvGrpSpPr/>
          <p:nvPr/>
        </p:nvGrpSpPr>
        <p:grpSpPr>
          <a:xfrm>
            <a:off x="5092288" y="560939"/>
            <a:ext cx="1113527" cy="1755703"/>
            <a:chOff x="5102948" y="557435"/>
            <a:chExt cx="1113527" cy="1755703"/>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99125" y="1178461"/>
              <a:ext cx="1580605" cy="338554"/>
            </a:xfrm>
            <a:prstGeom prst="rect">
              <a:avLst/>
            </a:prstGeom>
            <a:noFill/>
          </p:spPr>
          <p:txBody>
            <a:bodyPr wrap="square" rtlCol="0">
              <a:spAutoFit/>
            </a:bodyPr>
            <a:lstStyle/>
            <a:p>
              <a:r>
                <a:rPr lang="en-US" sz="1600" b="1" dirty="0" smtClean="0">
                  <a:solidFill>
                    <a:schemeClr val="bg1"/>
                  </a:solidFill>
                </a:rPr>
                <a:t>Table</a:t>
              </a:r>
              <a:endParaRPr lang="en-US" sz="16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Table</a:t>
            </a:r>
            <a:endParaRPr lang="en-US" sz="16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76243" y="726898"/>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2049208" y="4943144"/>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smtClean="0">
                <a:solidFill>
                  <a:schemeClr val="tx1"/>
                </a:solidFill>
                <a:latin typeface="Arial Black" panose="020B0A04020102020204" pitchFamily="34" charset="0"/>
              </a:rPr>
              <a:t>If you extracted all the salt from the ocean it would cover all of the land on Earth to what depth?</a:t>
            </a:r>
            <a:endParaRPr lang="en-US" sz="1200" dirty="0">
              <a:solidFill>
                <a:schemeClr val="tx1"/>
              </a:solidFill>
              <a:latin typeface="Arial Black" panose="020B0A04020102020204" pitchFamily="34" charset="0"/>
            </a:endParaRPr>
          </a:p>
        </p:txBody>
      </p:sp>
      <p:sp>
        <p:nvSpPr>
          <p:cNvPr id="292" name="Oval 291"/>
          <p:cNvSpPr/>
          <p:nvPr/>
        </p:nvSpPr>
        <p:spPr>
          <a:xfrm>
            <a:off x="2133491" y="5571782"/>
            <a:ext cx="902360" cy="433792"/>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5ft.</a:t>
            </a:r>
            <a:endParaRPr lang="en-US" dirty="0"/>
          </a:p>
        </p:txBody>
      </p:sp>
      <p:sp>
        <p:nvSpPr>
          <p:cNvPr id="293" name="Oval 292"/>
          <p:cNvSpPr/>
          <p:nvPr/>
        </p:nvSpPr>
        <p:spPr>
          <a:xfrm>
            <a:off x="3167612" y="5571782"/>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1ft.</a:t>
            </a:r>
            <a:endParaRPr lang="en-US" dirty="0"/>
          </a:p>
        </p:txBody>
      </p:sp>
      <p:sp>
        <p:nvSpPr>
          <p:cNvPr id="294" name="Oval 293"/>
          <p:cNvSpPr/>
          <p:nvPr/>
        </p:nvSpPr>
        <p:spPr>
          <a:xfrm>
            <a:off x="4201733" y="5604859"/>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9ft.</a:t>
            </a:r>
            <a:endParaRPr lang="en-US" dirty="0"/>
          </a:p>
        </p:txBody>
      </p:sp>
      <p:sp>
        <p:nvSpPr>
          <p:cNvPr id="295" name="Oval 294"/>
          <p:cNvSpPr/>
          <p:nvPr/>
        </p:nvSpPr>
        <p:spPr>
          <a:xfrm>
            <a:off x="5293200" y="5625304"/>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25ft.</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874668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6027" y="2498253"/>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597529" y="3516572"/>
              <a:ext cx="1082516" cy="1239449"/>
            </a:xfrm>
            <a:prstGeom prst="rect">
              <a:avLst/>
            </a:prstGeom>
          </p:spPr>
        </p:pic>
        <p:sp>
          <p:nvSpPr>
            <p:cNvPr id="13" name="TextBox 12"/>
            <p:cNvSpPr txBox="1"/>
            <p:nvPr/>
          </p:nvSpPr>
          <p:spPr>
            <a:xfrm>
              <a:off x="2715396" y="913237"/>
              <a:ext cx="2649256" cy="1477328"/>
            </a:xfrm>
            <a:prstGeom prst="rect">
              <a:avLst/>
            </a:prstGeom>
            <a:noFill/>
          </p:spPr>
          <p:txBody>
            <a:bodyPr wrap="square" rtlCol="0">
              <a:spAutoFit/>
            </a:bodyPr>
            <a:lstStyle/>
            <a:p>
              <a:r>
                <a:rPr lang="en-US" b="1" dirty="0">
                  <a:latin typeface="Arial Narrow" panose="020B0606020202030204" pitchFamily="34" charset="0"/>
                </a:rPr>
                <a:t>Imaginative narrative of an event. (I really enjoyed reading the ….. about the adventure of the mouse and the king.)</a:t>
              </a:r>
            </a:p>
          </p:txBody>
        </p:sp>
      </p:grpSp>
      <p:grpSp>
        <p:nvGrpSpPr>
          <p:cNvPr id="17" name="Group 16"/>
          <p:cNvGrpSpPr/>
          <p:nvPr/>
        </p:nvGrpSpPr>
        <p:grpSpPr>
          <a:xfrm>
            <a:off x="1563900" y="1039227"/>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Tale</a:t>
              </a:r>
              <a:endParaRPr lang="en-US" b="1" dirty="0">
                <a:solidFill>
                  <a:schemeClr val="bg1"/>
                </a:solidFill>
              </a:endParaRPr>
            </a:p>
          </p:txBody>
        </p:sp>
      </p:grpSp>
      <p:grpSp>
        <p:nvGrpSpPr>
          <p:cNvPr id="16" name="Group 15"/>
          <p:cNvGrpSpPr/>
          <p:nvPr/>
        </p:nvGrpSpPr>
        <p:grpSpPr>
          <a:xfrm>
            <a:off x="5101833" y="913380"/>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Poem</a:t>
              </a:r>
              <a:endParaRPr lang="en-US" b="1" dirty="0">
                <a:solidFill>
                  <a:schemeClr val="bg1"/>
                </a:solidFill>
              </a:endParaRPr>
            </a:p>
          </p:txBody>
        </p:sp>
      </p:grpSp>
      <p:sp>
        <p:nvSpPr>
          <p:cNvPr id="20" name="TextBox 19"/>
          <p:cNvSpPr txBox="1"/>
          <p:nvPr/>
        </p:nvSpPr>
        <p:spPr>
          <a:xfrm>
            <a:off x="7809433" y="742945"/>
            <a:ext cx="959585"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Tale</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118766" y="3654652"/>
              <a:ext cx="1926671" cy="1094092"/>
            </a:xfrm>
            <a:prstGeom prst="rect">
              <a:avLst/>
            </a:prstGeom>
          </p:spPr>
        </p:pic>
        <p:sp>
          <p:nvSpPr>
            <p:cNvPr id="54" name="TextBox 53"/>
            <p:cNvSpPr txBox="1"/>
            <p:nvPr/>
          </p:nvSpPr>
          <p:spPr>
            <a:xfrm>
              <a:off x="2740956" y="1207440"/>
              <a:ext cx="2649256" cy="1138773"/>
            </a:xfrm>
            <a:prstGeom prst="rect">
              <a:avLst/>
            </a:prstGeom>
            <a:noFill/>
          </p:spPr>
          <p:txBody>
            <a:bodyPr wrap="square" rtlCol="0">
              <a:spAutoFit/>
            </a:bodyPr>
            <a:lstStyle/>
            <a:p>
              <a:r>
                <a:rPr lang="en-US" sz="1700" b="1" dirty="0">
                  <a:latin typeface="Arial Narrow" panose="020B0606020202030204" pitchFamily="34" charset="0"/>
                </a:rPr>
                <a:t>Word or phrase that has a meaning. (The __________ diffusion is used in my social studies textbook.)</a:t>
              </a:r>
            </a:p>
          </p:txBody>
        </p:sp>
      </p:grpSp>
      <p:grpSp>
        <p:nvGrpSpPr>
          <p:cNvPr id="56" name="Group 55"/>
          <p:cNvGrpSpPr/>
          <p:nvPr/>
        </p:nvGrpSpPr>
        <p:grpSpPr>
          <a:xfrm>
            <a:off x="1594621" y="1049407"/>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647547" y="1510963"/>
              <a:ext cx="1161197" cy="369332"/>
            </a:xfrm>
            <a:prstGeom prst="rect">
              <a:avLst/>
            </a:prstGeom>
            <a:noFill/>
          </p:spPr>
          <p:txBody>
            <a:bodyPr wrap="square" rtlCol="0">
              <a:spAutoFit/>
            </a:bodyPr>
            <a:lstStyle/>
            <a:p>
              <a:r>
                <a:rPr lang="en-US" b="1" dirty="0" smtClean="0">
                  <a:solidFill>
                    <a:schemeClr val="bg1"/>
                  </a:solidFill>
                </a:rPr>
                <a:t>Definition</a:t>
              </a:r>
              <a:endParaRPr lang="en-US" b="1" dirty="0">
                <a:solidFill>
                  <a:schemeClr val="bg1"/>
                </a:solidFill>
              </a:endParaRPr>
            </a:p>
          </p:txBody>
        </p:sp>
      </p:grpSp>
      <p:grpSp>
        <p:nvGrpSpPr>
          <p:cNvPr id="59" name="Group 58"/>
          <p:cNvGrpSpPr/>
          <p:nvPr/>
        </p:nvGrpSpPr>
        <p:grpSpPr>
          <a:xfrm>
            <a:off x="5101801" y="907889"/>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245563" y="1401331"/>
              <a:ext cx="1055274" cy="369332"/>
            </a:xfrm>
            <a:prstGeom prst="rect">
              <a:avLst/>
            </a:prstGeom>
            <a:noFill/>
          </p:spPr>
          <p:txBody>
            <a:bodyPr wrap="square" rtlCol="0">
              <a:spAutoFit/>
            </a:bodyPr>
            <a:lstStyle/>
            <a:p>
              <a:r>
                <a:rPr lang="en-US" b="1" dirty="0" smtClean="0">
                  <a:solidFill>
                    <a:schemeClr val="bg1"/>
                  </a:solidFill>
                </a:rPr>
                <a:t>Term</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Term</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a:extLst>
                <a:ext uri="{28A0092B-C50C-407E-A947-70E740481C1C}">
                  <a14:useLocalDpi xmlns:a14="http://schemas.microsoft.com/office/drawing/2010/main" val="0"/>
                </a:ext>
              </a:extLst>
            </a:blip>
            <a:stretch>
              <a:fillRect/>
            </a:stretch>
          </p:blipFill>
          <p:spPr>
            <a:xfrm>
              <a:off x="3399005" y="3459344"/>
              <a:ext cx="1272624" cy="1642446"/>
            </a:xfrm>
            <a:prstGeom prst="rect">
              <a:avLst/>
            </a:prstGeom>
          </p:spPr>
        </p:pic>
        <p:sp>
          <p:nvSpPr>
            <p:cNvPr id="68" name="TextBox 67"/>
            <p:cNvSpPr txBox="1"/>
            <p:nvPr/>
          </p:nvSpPr>
          <p:spPr>
            <a:xfrm>
              <a:off x="2703330" y="532654"/>
              <a:ext cx="2649256" cy="2308324"/>
            </a:xfrm>
            <a:prstGeom prst="rect">
              <a:avLst/>
            </a:prstGeom>
            <a:noFill/>
          </p:spPr>
          <p:txBody>
            <a:bodyPr wrap="square" rtlCol="0">
              <a:spAutoFit/>
            </a:bodyPr>
            <a:lstStyle/>
            <a:p>
              <a:r>
                <a:rPr lang="en-US" b="1" dirty="0">
                  <a:latin typeface="Arial Narrow" panose="020B0606020202030204" pitchFamily="34" charset="0"/>
                </a:rPr>
                <a:t>When the author makes you feel like you are watching the whole story and are not a character. (In a book written in __________ you read these words a lot: he, she, it, him, her)</a:t>
              </a:r>
            </a:p>
          </p:txBody>
        </p:sp>
      </p:grpSp>
      <p:grpSp>
        <p:nvGrpSpPr>
          <p:cNvPr id="69" name="Group 68"/>
          <p:cNvGrpSpPr/>
          <p:nvPr/>
        </p:nvGrpSpPr>
        <p:grpSpPr>
          <a:xfrm>
            <a:off x="1616734" y="1049374"/>
            <a:ext cx="1188209" cy="1399242"/>
            <a:chOff x="1703160" y="1053846"/>
            <a:chExt cx="1188209" cy="139924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560" y="1584189"/>
              <a:ext cx="1345514" cy="338554"/>
            </a:xfrm>
            <a:prstGeom prst="rect">
              <a:avLst/>
            </a:prstGeom>
            <a:noFill/>
          </p:spPr>
          <p:txBody>
            <a:bodyPr wrap="square" rtlCol="0">
              <a:spAutoFit/>
            </a:bodyPr>
            <a:lstStyle/>
            <a:p>
              <a:r>
                <a:rPr lang="en-US" sz="1600" b="1" dirty="0" smtClean="0">
                  <a:solidFill>
                    <a:schemeClr val="bg1"/>
                  </a:solidFill>
                </a:rPr>
                <a:t>First Person</a:t>
              </a:r>
              <a:endParaRPr lang="en-US" sz="1600" b="1" dirty="0">
                <a:solidFill>
                  <a:schemeClr val="bg1"/>
                </a:solidFill>
              </a:endParaRPr>
            </a:p>
          </p:txBody>
        </p:sp>
      </p:grpSp>
      <p:grpSp>
        <p:nvGrpSpPr>
          <p:cNvPr id="72" name="Group 71"/>
          <p:cNvGrpSpPr/>
          <p:nvPr/>
        </p:nvGrpSpPr>
        <p:grpSpPr>
          <a:xfrm>
            <a:off x="5101476" y="932449"/>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259520" y="1406653"/>
              <a:ext cx="1055274" cy="646331"/>
            </a:xfrm>
            <a:prstGeom prst="rect">
              <a:avLst/>
            </a:prstGeom>
            <a:noFill/>
          </p:spPr>
          <p:txBody>
            <a:bodyPr wrap="square" rtlCol="0">
              <a:spAutoFit/>
            </a:bodyPr>
            <a:lstStyle/>
            <a:p>
              <a:r>
                <a:rPr lang="en-US" b="1" dirty="0" smtClean="0">
                  <a:solidFill>
                    <a:schemeClr val="bg1"/>
                  </a:solidFill>
                </a:rPr>
                <a:t>Third Person</a:t>
              </a:r>
              <a:endParaRPr lang="en-US"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749787" y="1507082"/>
            <a:ext cx="113992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Third Person</a:t>
            </a:r>
            <a:endParaRPr lang="en-US" sz="14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cstate="print">
              <a:extLst>
                <a:ext uri="{28A0092B-C50C-407E-A947-70E740481C1C}">
                  <a14:useLocalDpi xmlns:a14="http://schemas.microsoft.com/office/drawing/2010/main" val="0"/>
                </a:ext>
              </a:extLst>
            </a:blip>
            <a:stretch>
              <a:fillRect/>
            </a:stretch>
          </p:blipFill>
          <p:spPr>
            <a:xfrm>
              <a:off x="3249335" y="3648617"/>
              <a:ext cx="1629640" cy="1095860"/>
            </a:xfrm>
            <a:prstGeom prst="rect">
              <a:avLst/>
            </a:prstGeom>
          </p:spPr>
        </p:pic>
        <p:sp>
          <p:nvSpPr>
            <p:cNvPr id="83" name="TextBox 82"/>
            <p:cNvSpPr txBox="1"/>
            <p:nvPr/>
          </p:nvSpPr>
          <p:spPr>
            <a:xfrm>
              <a:off x="2753473" y="937281"/>
              <a:ext cx="2649256" cy="1477328"/>
            </a:xfrm>
            <a:prstGeom prst="rect">
              <a:avLst/>
            </a:prstGeom>
            <a:noFill/>
          </p:spPr>
          <p:txBody>
            <a:bodyPr wrap="square" rtlCol="0">
              <a:spAutoFit/>
            </a:bodyPr>
            <a:lstStyle/>
            <a:p>
              <a:r>
                <a:rPr lang="en-US" b="1" dirty="0">
                  <a:latin typeface="Arial Narrow" panose="020B0606020202030204" pitchFamily="34" charset="0"/>
                </a:rPr>
                <a:t>The feelings/attitude that you infer the author seems to have from their writing. (The __________ of the story is dark and lonely.)</a:t>
              </a:r>
            </a:p>
          </p:txBody>
        </p:sp>
      </p:grpSp>
      <p:grpSp>
        <p:nvGrpSpPr>
          <p:cNvPr id="84" name="Group 83"/>
          <p:cNvGrpSpPr/>
          <p:nvPr/>
        </p:nvGrpSpPr>
        <p:grpSpPr>
          <a:xfrm>
            <a:off x="1584217" y="911069"/>
            <a:ext cx="1188209" cy="1575808"/>
            <a:chOff x="1703160" y="877280"/>
            <a:chExt cx="1188209" cy="1575808"/>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5713" y="1365371"/>
              <a:ext cx="1345514" cy="369332"/>
            </a:xfrm>
            <a:prstGeom prst="rect">
              <a:avLst/>
            </a:prstGeom>
            <a:noFill/>
          </p:spPr>
          <p:txBody>
            <a:bodyPr wrap="square" rtlCol="0">
              <a:spAutoFit/>
            </a:bodyPr>
            <a:lstStyle/>
            <a:p>
              <a:r>
                <a:rPr lang="en-US" b="1" dirty="0" smtClean="0">
                  <a:solidFill>
                    <a:schemeClr val="bg1"/>
                  </a:solidFill>
                </a:rPr>
                <a:t>Term</a:t>
              </a:r>
              <a:endParaRPr lang="en-US" b="1" dirty="0">
                <a:solidFill>
                  <a:schemeClr val="bg1"/>
                </a:solidFill>
              </a:endParaRPr>
            </a:p>
          </p:txBody>
        </p:sp>
      </p:grpSp>
      <p:grpSp>
        <p:nvGrpSpPr>
          <p:cNvPr id="87" name="Group 86"/>
          <p:cNvGrpSpPr/>
          <p:nvPr/>
        </p:nvGrpSpPr>
        <p:grpSpPr>
          <a:xfrm>
            <a:off x="5068597" y="607317"/>
            <a:ext cx="1113527" cy="1714818"/>
            <a:chOff x="5102948" y="598320"/>
            <a:chExt cx="1113527" cy="1714818"/>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5009334" y="1203957"/>
              <a:ext cx="1580605" cy="369332"/>
            </a:xfrm>
            <a:prstGeom prst="rect">
              <a:avLst/>
            </a:prstGeom>
            <a:noFill/>
          </p:spPr>
          <p:txBody>
            <a:bodyPr wrap="square" rtlCol="0">
              <a:spAutoFit/>
            </a:bodyPr>
            <a:lstStyle/>
            <a:p>
              <a:r>
                <a:rPr lang="en-US" b="1" dirty="0" smtClean="0">
                  <a:solidFill>
                    <a:schemeClr val="bg1"/>
                  </a:solidFill>
                </a:rPr>
                <a:t>Tone</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Tone</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a:extLst>
                <a:ext uri="{28A0092B-C50C-407E-A947-70E740481C1C}">
                  <a14:useLocalDpi xmlns:a14="http://schemas.microsoft.com/office/drawing/2010/main" val="0"/>
                </a:ext>
              </a:extLst>
            </a:blip>
            <a:stretch>
              <a:fillRect/>
            </a:stretch>
          </p:blipFill>
          <p:spPr>
            <a:xfrm>
              <a:off x="3161709" y="3646657"/>
              <a:ext cx="1866015" cy="1129060"/>
            </a:xfrm>
            <a:prstGeom prst="rect">
              <a:avLst/>
            </a:prstGeom>
          </p:spPr>
        </p:pic>
        <p:sp>
          <p:nvSpPr>
            <p:cNvPr id="98" name="TextBox 97"/>
            <p:cNvSpPr txBox="1"/>
            <p:nvPr/>
          </p:nvSpPr>
          <p:spPr>
            <a:xfrm>
              <a:off x="2729847" y="772978"/>
              <a:ext cx="2649256" cy="1754326"/>
            </a:xfrm>
            <a:prstGeom prst="rect">
              <a:avLst/>
            </a:prstGeom>
            <a:noFill/>
          </p:spPr>
          <p:txBody>
            <a:bodyPr wrap="square" rtlCol="0">
              <a:spAutoFit/>
            </a:bodyPr>
            <a:lstStyle/>
            <a:p>
              <a:r>
                <a:rPr lang="en-US" b="1" dirty="0">
                  <a:latin typeface="Arial Narrow" panose="020B0606020202030204" pitchFamily="34" charset="0"/>
                </a:rPr>
                <a:t>In fiction: it’s the way the story is told. In nonfiction it’s the opinion of the author. (The author’s _________ on religion is very obvious in the story.)</a:t>
              </a:r>
            </a:p>
          </p:txBody>
        </p:sp>
      </p:grpSp>
      <p:grpSp>
        <p:nvGrpSpPr>
          <p:cNvPr id="99" name="Group 98"/>
          <p:cNvGrpSpPr/>
          <p:nvPr/>
        </p:nvGrpSpPr>
        <p:grpSpPr>
          <a:xfrm>
            <a:off x="1584217" y="868949"/>
            <a:ext cx="1188209" cy="1579915"/>
            <a:chOff x="1703160" y="873173"/>
            <a:chExt cx="1188209" cy="1579915"/>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62056" y="1361264"/>
              <a:ext cx="1345514" cy="369332"/>
            </a:xfrm>
            <a:prstGeom prst="rect">
              <a:avLst/>
            </a:prstGeom>
            <a:noFill/>
          </p:spPr>
          <p:txBody>
            <a:bodyPr wrap="square" rtlCol="0">
              <a:spAutoFit/>
            </a:bodyPr>
            <a:lstStyle/>
            <a:p>
              <a:r>
                <a:rPr lang="en-US" b="1" dirty="0" smtClean="0">
                  <a:solidFill>
                    <a:schemeClr val="bg1"/>
                  </a:solidFill>
                </a:rPr>
                <a:t>Voice</a:t>
              </a:r>
              <a:endParaRPr lang="en-US" b="1" dirty="0">
                <a:solidFill>
                  <a:schemeClr val="bg1"/>
                </a:solidFill>
              </a:endParaRPr>
            </a:p>
          </p:txBody>
        </p:sp>
      </p:grpSp>
      <p:grpSp>
        <p:nvGrpSpPr>
          <p:cNvPr id="102" name="Group 101"/>
          <p:cNvGrpSpPr/>
          <p:nvPr/>
        </p:nvGrpSpPr>
        <p:grpSpPr>
          <a:xfrm>
            <a:off x="5101477" y="813742"/>
            <a:ext cx="1113527" cy="1580605"/>
            <a:chOff x="5102948" y="803952"/>
            <a:chExt cx="1113527" cy="1580605"/>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95935" y="1424978"/>
              <a:ext cx="1580605" cy="338554"/>
            </a:xfrm>
            <a:prstGeom prst="rect">
              <a:avLst/>
            </a:prstGeom>
            <a:noFill/>
          </p:spPr>
          <p:txBody>
            <a:bodyPr wrap="square" rtlCol="0">
              <a:spAutoFit/>
            </a:bodyPr>
            <a:lstStyle/>
            <a:p>
              <a:r>
                <a:rPr lang="en-US" sz="1600" b="1" dirty="0" smtClean="0">
                  <a:solidFill>
                    <a:schemeClr val="bg1"/>
                  </a:solidFill>
                </a:rPr>
                <a:t>Viewpoint</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819870" y="2205679"/>
            <a:ext cx="1217067"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Viewpoint</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272048" y="3587415"/>
              <a:ext cx="1624113" cy="1248428"/>
            </a:xfrm>
            <a:prstGeom prst="rect">
              <a:avLst/>
            </a:prstGeom>
          </p:spPr>
        </p:pic>
        <p:sp>
          <p:nvSpPr>
            <p:cNvPr id="142" name="TextBox 141"/>
            <p:cNvSpPr txBox="1"/>
            <p:nvPr/>
          </p:nvSpPr>
          <p:spPr>
            <a:xfrm>
              <a:off x="2883842" y="778435"/>
              <a:ext cx="2649256" cy="1661993"/>
            </a:xfrm>
            <a:prstGeom prst="rect">
              <a:avLst/>
            </a:prstGeom>
            <a:noFill/>
          </p:spPr>
          <p:txBody>
            <a:bodyPr wrap="square" rtlCol="0">
              <a:spAutoFit/>
            </a:bodyPr>
            <a:lstStyle/>
            <a:p>
              <a:r>
                <a:rPr lang="en-US" sz="1700" b="1" dirty="0">
                  <a:latin typeface="Arial Narrow" panose="020B0606020202030204" pitchFamily="34" charset="0"/>
                </a:rPr>
                <a:t>When you can tell someone's personality from their writing. (The writer’s __________ shows his attitude about the character’s in the story.)</a:t>
              </a:r>
            </a:p>
          </p:txBody>
        </p:sp>
      </p:grpSp>
      <p:grpSp>
        <p:nvGrpSpPr>
          <p:cNvPr id="143" name="Group 142"/>
          <p:cNvGrpSpPr/>
          <p:nvPr/>
        </p:nvGrpSpPr>
        <p:grpSpPr>
          <a:xfrm>
            <a:off x="1584217" y="1091446"/>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Voice</a:t>
              </a:r>
              <a:endParaRPr lang="en-US" b="1" dirty="0">
                <a:solidFill>
                  <a:schemeClr val="bg1"/>
                </a:solidFill>
              </a:endParaRPr>
            </a:p>
          </p:txBody>
        </p:sp>
      </p:grpSp>
      <p:grpSp>
        <p:nvGrpSpPr>
          <p:cNvPr id="146" name="Group 145"/>
          <p:cNvGrpSpPr/>
          <p:nvPr/>
        </p:nvGrpSpPr>
        <p:grpSpPr>
          <a:xfrm>
            <a:off x="5082241" y="880859"/>
            <a:ext cx="1113527" cy="1510295"/>
            <a:chOff x="5102948" y="913896"/>
            <a:chExt cx="1113527" cy="1510295"/>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118735" y="1603275"/>
              <a:ext cx="1272500" cy="369332"/>
            </a:xfrm>
            <a:prstGeom prst="rect">
              <a:avLst/>
            </a:prstGeom>
            <a:noFill/>
          </p:spPr>
          <p:txBody>
            <a:bodyPr wrap="square" rtlCol="0">
              <a:spAutoFit/>
            </a:bodyPr>
            <a:lstStyle/>
            <a:p>
              <a:r>
                <a:rPr lang="en-US" b="1" dirty="0" smtClean="0">
                  <a:solidFill>
                    <a:schemeClr val="bg1"/>
                  </a:solidFill>
                </a:rPr>
                <a:t>Viewpoint</a:t>
              </a:r>
              <a:endParaRPr lang="en-US" b="1" dirty="0">
                <a:solidFill>
                  <a:schemeClr val="bg1"/>
                </a:solidFill>
              </a:endParaRPr>
            </a:p>
          </p:txBody>
        </p:sp>
      </p:grpSp>
      <p:sp>
        <p:nvSpPr>
          <p:cNvPr id="149" name="TextBox 148"/>
          <p:cNvSpPr txBox="1"/>
          <p:nvPr/>
        </p:nvSpPr>
        <p:spPr>
          <a:xfrm>
            <a:off x="7683668" y="2616298"/>
            <a:ext cx="119850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Voice</a:t>
            </a:r>
            <a:endParaRPr lang="en-US" sz="16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cstate="print">
              <a:extLst>
                <a:ext uri="{28A0092B-C50C-407E-A947-70E740481C1C}">
                  <a14:useLocalDpi xmlns:a14="http://schemas.microsoft.com/office/drawing/2010/main" val="0"/>
                </a:ext>
              </a:extLst>
            </a:blip>
            <a:stretch>
              <a:fillRect/>
            </a:stretch>
          </p:blipFill>
          <p:spPr>
            <a:xfrm>
              <a:off x="3272048" y="3625842"/>
              <a:ext cx="1624113" cy="1171573"/>
            </a:xfrm>
            <a:prstGeom prst="rect">
              <a:avLst/>
            </a:prstGeom>
          </p:spPr>
        </p:pic>
        <p:sp>
          <p:nvSpPr>
            <p:cNvPr id="157" name="TextBox 156"/>
            <p:cNvSpPr txBox="1"/>
            <p:nvPr/>
          </p:nvSpPr>
          <p:spPr>
            <a:xfrm>
              <a:off x="2725560" y="519856"/>
              <a:ext cx="2649256" cy="2031325"/>
            </a:xfrm>
            <a:prstGeom prst="rect">
              <a:avLst/>
            </a:prstGeom>
            <a:noFill/>
          </p:spPr>
          <p:txBody>
            <a:bodyPr wrap="square" rtlCol="0">
              <a:spAutoFit/>
            </a:bodyPr>
            <a:lstStyle/>
            <a:p>
              <a:r>
                <a:rPr lang="en-US" sz="1400" b="1" dirty="0">
                  <a:latin typeface="Arial Narrow" panose="020B0606020202030204" pitchFamily="34" charset="0"/>
                </a:rPr>
                <a:t>A perfect example or idea that represent common patterns. (The Villain: A character whose main function is to go to any extent to oppose the hero; The Journey: The main character takes a journey that may be physical or emotional to understand his or her personality and the nature of the world)</a:t>
              </a:r>
            </a:p>
          </p:txBody>
        </p:sp>
      </p:grpSp>
      <p:grpSp>
        <p:nvGrpSpPr>
          <p:cNvPr id="158" name="Group 157"/>
          <p:cNvGrpSpPr/>
          <p:nvPr/>
        </p:nvGrpSpPr>
        <p:grpSpPr>
          <a:xfrm>
            <a:off x="1584583" y="1038887"/>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682923" y="1600492"/>
              <a:ext cx="1165851" cy="369332"/>
            </a:xfrm>
            <a:prstGeom prst="rect">
              <a:avLst/>
            </a:prstGeom>
            <a:noFill/>
          </p:spPr>
          <p:txBody>
            <a:bodyPr wrap="square" rtlCol="0">
              <a:spAutoFit/>
            </a:bodyPr>
            <a:lstStyle/>
            <a:p>
              <a:r>
                <a:rPr lang="en-US" b="1" dirty="0" smtClean="0">
                  <a:solidFill>
                    <a:schemeClr val="bg1"/>
                  </a:solidFill>
                </a:rPr>
                <a:t>Archetype</a:t>
              </a:r>
              <a:endParaRPr lang="en-US" b="1" dirty="0">
                <a:solidFill>
                  <a:schemeClr val="bg1"/>
                </a:solidFill>
              </a:endParaRPr>
            </a:p>
          </p:txBody>
        </p:sp>
      </p:grpSp>
      <p:grpSp>
        <p:nvGrpSpPr>
          <p:cNvPr id="161" name="Group 160"/>
          <p:cNvGrpSpPr/>
          <p:nvPr/>
        </p:nvGrpSpPr>
        <p:grpSpPr>
          <a:xfrm>
            <a:off x="5048648" y="920854"/>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Paradox</a:t>
              </a:r>
              <a:endParaRPr lang="en-US" b="1" dirty="0">
                <a:solidFill>
                  <a:schemeClr val="bg1"/>
                </a:solidFill>
              </a:endParaRPr>
            </a:p>
          </p:txBody>
        </p:sp>
      </p:grpSp>
      <p:sp>
        <p:nvSpPr>
          <p:cNvPr id="164" name="TextBox 163"/>
          <p:cNvSpPr txBox="1"/>
          <p:nvPr/>
        </p:nvSpPr>
        <p:spPr>
          <a:xfrm>
            <a:off x="7773514" y="2916272"/>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Archetype</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109364" y="3750448"/>
              <a:ext cx="1963942" cy="967520"/>
            </a:xfrm>
            <a:prstGeom prst="rect">
              <a:avLst/>
            </a:prstGeom>
          </p:spPr>
        </p:pic>
        <p:sp>
          <p:nvSpPr>
            <p:cNvPr id="172" name="TextBox 171"/>
            <p:cNvSpPr txBox="1"/>
            <p:nvPr/>
          </p:nvSpPr>
          <p:spPr>
            <a:xfrm>
              <a:off x="2857123" y="624814"/>
              <a:ext cx="2311767" cy="1923604"/>
            </a:xfrm>
            <a:prstGeom prst="rect">
              <a:avLst/>
            </a:prstGeom>
            <a:noFill/>
          </p:spPr>
          <p:txBody>
            <a:bodyPr wrap="square" rtlCol="0">
              <a:spAutoFit/>
            </a:bodyPr>
            <a:lstStyle/>
            <a:p>
              <a:r>
                <a:rPr lang="en-US" sz="1700" b="1" dirty="0">
                  <a:latin typeface="Arial Narrow" panose="020B0606020202030204" pitchFamily="34" charset="0"/>
                </a:rPr>
                <a:t>Means all knowing, in writing it’s a type of third person point of view where a narrator seems to be able to tell you the thoughts and feelings of all characters.</a:t>
              </a:r>
            </a:p>
          </p:txBody>
        </p:sp>
      </p:grpSp>
      <p:grpSp>
        <p:nvGrpSpPr>
          <p:cNvPr id="173" name="Group 172"/>
          <p:cNvGrpSpPr/>
          <p:nvPr/>
        </p:nvGrpSpPr>
        <p:grpSpPr>
          <a:xfrm>
            <a:off x="1575832" y="1071329"/>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573787" y="1513003"/>
              <a:ext cx="1273717" cy="369332"/>
            </a:xfrm>
            <a:prstGeom prst="rect">
              <a:avLst/>
            </a:prstGeom>
            <a:noFill/>
          </p:spPr>
          <p:txBody>
            <a:bodyPr wrap="square" rtlCol="0">
              <a:spAutoFit/>
            </a:bodyPr>
            <a:lstStyle/>
            <a:p>
              <a:r>
                <a:rPr lang="en-US" b="1" dirty="0" smtClean="0">
                  <a:solidFill>
                    <a:schemeClr val="bg1"/>
                  </a:solidFill>
                </a:rPr>
                <a:t>Omniscient</a:t>
              </a:r>
              <a:endParaRPr lang="en-US" b="1" dirty="0">
                <a:solidFill>
                  <a:schemeClr val="bg1"/>
                </a:solidFill>
              </a:endParaRPr>
            </a:p>
          </p:txBody>
        </p:sp>
      </p:grpSp>
      <p:grpSp>
        <p:nvGrpSpPr>
          <p:cNvPr id="176" name="Group 175"/>
          <p:cNvGrpSpPr/>
          <p:nvPr/>
        </p:nvGrpSpPr>
        <p:grpSpPr>
          <a:xfrm>
            <a:off x="5091051" y="927465"/>
            <a:ext cx="1113527" cy="1564661"/>
            <a:chOff x="5102948" y="913896"/>
            <a:chExt cx="1113527" cy="1564661"/>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18816" y="1659590"/>
              <a:ext cx="1268603" cy="369332"/>
            </a:xfrm>
            <a:prstGeom prst="rect">
              <a:avLst/>
            </a:prstGeom>
            <a:noFill/>
          </p:spPr>
          <p:txBody>
            <a:bodyPr wrap="square" rtlCol="0">
              <a:spAutoFit/>
            </a:bodyPr>
            <a:lstStyle/>
            <a:p>
              <a:r>
                <a:rPr lang="en-US" b="1" dirty="0" smtClean="0">
                  <a:solidFill>
                    <a:schemeClr val="bg1"/>
                  </a:solidFill>
                </a:rPr>
                <a:t>Oxymoron</a:t>
              </a:r>
              <a:endParaRPr lang="en-US" b="1" dirty="0">
                <a:solidFill>
                  <a:schemeClr val="bg1"/>
                </a:solidFill>
              </a:endParaRPr>
            </a:p>
          </p:txBody>
        </p:sp>
      </p:grpSp>
      <p:sp>
        <p:nvSpPr>
          <p:cNvPr id="179" name="TextBox 178"/>
          <p:cNvSpPr txBox="1"/>
          <p:nvPr/>
        </p:nvSpPr>
        <p:spPr>
          <a:xfrm>
            <a:off x="7756454" y="3244266"/>
            <a:ext cx="1115565"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Omniscient</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a:extLst>
                <a:ext uri="{28A0092B-C50C-407E-A947-70E740481C1C}">
                  <a14:useLocalDpi xmlns:a14="http://schemas.microsoft.com/office/drawing/2010/main" val="0"/>
                </a:ext>
              </a:extLst>
            </a:blip>
            <a:stretch>
              <a:fillRect/>
            </a:stretch>
          </p:blipFill>
          <p:spPr>
            <a:xfrm>
              <a:off x="3300825" y="3659268"/>
              <a:ext cx="1529236" cy="980776"/>
            </a:xfrm>
            <a:prstGeom prst="rect">
              <a:avLst/>
            </a:prstGeom>
          </p:spPr>
        </p:pic>
        <p:sp>
          <p:nvSpPr>
            <p:cNvPr id="187" name="TextBox 186"/>
            <p:cNvSpPr txBox="1"/>
            <p:nvPr/>
          </p:nvSpPr>
          <p:spPr>
            <a:xfrm>
              <a:off x="2854211" y="998410"/>
              <a:ext cx="2311767" cy="1400383"/>
            </a:xfrm>
            <a:prstGeom prst="rect">
              <a:avLst/>
            </a:prstGeom>
            <a:noFill/>
          </p:spPr>
          <p:txBody>
            <a:bodyPr wrap="square" rtlCol="0">
              <a:spAutoFit/>
            </a:bodyPr>
            <a:lstStyle/>
            <a:p>
              <a:r>
                <a:rPr lang="en-US" sz="1700" b="1" dirty="0">
                  <a:latin typeface="Arial Narrow" panose="020B0606020202030204" pitchFamily="34" charset="0"/>
                </a:rPr>
                <a:t>Combination of words that do not seem to go together. (awfully pretty, good problem, jumbo shrimp)</a:t>
              </a:r>
            </a:p>
          </p:txBody>
        </p:sp>
      </p:grpSp>
      <p:grpSp>
        <p:nvGrpSpPr>
          <p:cNvPr id="188" name="Group 187"/>
          <p:cNvGrpSpPr/>
          <p:nvPr/>
        </p:nvGrpSpPr>
        <p:grpSpPr>
          <a:xfrm>
            <a:off x="1574510" y="1093406"/>
            <a:ext cx="1188209" cy="1399242"/>
            <a:chOff x="1717442" y="1053102"/>
            <a:chExt cx="1188209" cy="1399242"/>
          </a:xfrm>
        </p:grpSpPr>
        <p:sp>
          <p:nvSpPr>
            <p:cNvPr id="189" name="Isosceles Triangle 13"/>
            <p:cNvSpPr/>
            <p:nvPr/>
          </p:nvSpPr>
          <p:spPr>
            <a:xfrm rot="1313333" flipH="1">
              <a:off x="1717442" y="1053102"/>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649130" y="1553052"/>
              <a:ext cx="1257422" cy="369332"/>
            </a:xfrm>
            <a:prstGeom prst="rect">
              <a:avLst/>
            </a:prstGeom>
            <a:noFill/>
          </p:spPr>
          <p:txBody>
            <a:bodyPr wrap="square" rtlCol="0">
              <a:spAutoFit/>
            </a:bodyPr>
            <a:lstStyle/>
            <a:p>
              <a:r>
                <a:rPr lang="en-US" b="1" dirty="0" smtClean="0">
                  <a:solidFill>
                    <a:schemeClr val="bg1"/>
                  </a:solidFill>
                </a:rPr>
                <a:t>Oxymoron</a:t>
              </a:r>
              <a:endParaRPr lang="en-US" b="1" dirty="0">
                <a:solidFill>
                  <a:schemeClr val="bg1"/>
                </a:solidFill>
              </a:endParaRPr>
            </a:p>
          </p:txBody>
        </p:sp>
      </p:grpSp>
      <p:grpSp>
        <p:nvGrpSpPr>
          <p:cNvPr id="191" name="Group 190"/>
          <p:cNvGrpSpPr/>
          <p:nvPr/>
        </p:nvGrpSpPr>
        <p:grpSpPr>
          <a:xfrm>
            <a:off x="5069958" y="913380"/>
            <a:ext cx="1113527" cy="1646683"/>
            <a:chOff x="5102948" y="913896"/>
            <a:chExt cx="1113527" cy="1646683"/>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00311" y="1730633"/>
              <a:ext cx="1290561" cy="369332"/>
            </a:xfrm>
            <a:prstGeom prst="rect">
              <a:avLst/>
            </a:prstGeom>
            <a:noFill/>
          </p:spPr>
          <p:txBody>
            <a:bodyPr wrap="square" rtlCol="0">
              <a:spAutoFit/>
            </a:bodyPr>
            <a:lstStyle/>
            <a:p>
              <a:r>
                <a:rPr lang="en-US" b="1" dirty="0" smtClean="0">
                  <a:solidFill>
                    <a:schemeClr val="bg1"/>
                  </a:solidFill>
                </a:rPr>
                <a:t>Omniscient</a:t>
              </a:r>
              <a:endParaRPr lang="en-US" b="1" dirty="0">
                <a:solidFill>
                  <a:schemeClr val="bg1"/>
                </a:solidFill>
              </a:endParaRPr>
            </a:p>
          </p:txBody>
        </p:sp>
      </p:grpSp>
      <p:sp>
        <p:nvSpPr>
          <p:cNvPr id="194" name="TextBox 193"/>
          <p:cNvSpPr txBox="1"/>
          <p:nvPr/>
        </p:nvSpPr>
        <p:spPr>
          <a:xfrm>
            <a:off x="7794198" y="3632526"/>
            <a:ext cx="108369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Oxymoron</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a:extLst>
                <a:ext uri="{28A0092B-C50C-407E-A947-70E740481C1C}">
                  <a14:useLocalDpi xmlns:a14="http://schemas.microsoft.com/office/drawing/2010/main" val="0"/>
                </a:ext>
              </a:extLst>
            </a:blip>
            <a:stretch>
              <a:fillRect/>
            </a:stretch>
          </p:blipFill>
          <p:spPr>
            <a:xfrm>
              <a:off x="3226024" y="3658430"/>
              <a:ext cx="1651139" cy="1113559"/>
            </a:xfrm>
            <a:prstGeom prst="rect">
              <a:avLst/>
            </a:prstGeom>
          </p:spPr>
        </p:pic>
        <p:sp>
          <p:nvSpPr>
            <p:cNvPr id="202" name="TextBox 201"/>
            <p:cNvSpPr txBox="1"/>
            <p:nvPr/>
          </p:nvSpPr>
          <p:spPr>
            <a:xfrm>
              <a:off x="2879004" y="334778"/>
              <a:ext cx="2311767" cy="2708434"/>
            </a:xfrm>
            <a:prstGeom prst="rect">
              <a:avLst/>
            </a:prstGeom>
            <a:noFill/>
          </p:spPr>
          <p:txBody>
            <a:bodyPr wrap="square" rtlCol="0">
              <a:spAutoFit/>
            </a:bodyPr>
            <a:lstStyle/>
            <a:p>
              <a:r>
                <a:rPr lang="en-US" sz="1700" b="1" dirty="0">
                  <a:latin typeface="Arial Narrow" panose="020B0606020202030204" pitchFamily="34" charset="0"/>
                </a:rPr>
                <a:t>A statement that fights against itself because it contains two statement that are both true, but cannot be true at the same time. (You can save money by spending it, I'm nobody, wise fool, bittersweet, I can resist anything but temptation)</a:t>
              </a:r>
            </a:p>
          </p:txBody>
        </p:sp>
      </p:grpSp>
      <p:grpSp>
        <p:nvGrpSpPr>
          <p:cNvPr id="203" name="Group 202"/>
          <p:cNvGrpSpPr/>
          <p:nvPr/>
        </p:nvGrpSpPr>
        <p:grpSpPr>
          <a:xfrm>
            <a:off x="1605095" y="985253"/>
            <a:ext cx="1188209" cy="1505750"/>
            <a:chOff x="1703160" y="947338"/>
            <a:chExt cx="1188209" cy="1505750"/>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13602" y="1441758"/>
              <a:ext cx="1358172" cy="369332"/>
            </a:xfrm>
            <a:prstGeom prst="rect">
              <a:avLst/>
            </a:prstGeom>
            <a:noFill/>
          </p:spPr>
          <p:txBody>
            <a:bodyPr wrap="square" rtlCol="0">
              <a:spAutoFit/>
            </a:bodyPr>
            <a:lstStyle/>
            <a:p>
              <a:r>
                <a:rPr lang="en-US" b="1" dirty="0" smtClean="0">
                  <a:solidFill>
                    <a:schemeClr val="bg1"/>
                  </a:solidFill>
                </a:rPr>
                <a:t>Paradox</a:t>
              </a:r>
              <a:endParaRPr lang="en-US" b="1" dirty="0">
                <a:solidFill>
                  <a:schemeClr val="bg1"/>
                </a:solidFill>
              </a:endParaRPr>
            </a:p>
          </p:txBody>
        </p:sp>
      </p:grpSp>
      <p:grpSp>
        <p:nvGrpSpPr>
          <p:cNvPr id="206" name="Group 205"/>
          <p:cNvGrpSpPr/>
          <p:nvPr/>
        </p:nvGrpSpPr>
        <p:grpSpPr>
          <a:xfrm>
            <a:off x="5070601" y="929577"/>
            <a:ext cx="1113527" cy="1537255"/>
            <a:chOff x="5102948" y="913896"/>
            <a:chExt cx="1113527" cy="1537255"/>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116683" y="1687426"/>
              <a:ext cx="1158118" cy="369332"/>
            </a:xfrm>
            <a:prstGeom prst="rect">
              <a:avLst/>
            </a:prstGeom>
            <a:noFill/>
          </p:spPr>
          <p:txBody>
            <a:bodyPr wrap="square" rtlCol="0">
              <a:spAutoFit/>
            </a:bodyPr>
            <a:lstStyle/>
            <a:p>
              <a:r>
                <a:rPr lang="en-US" b="1" dirty="0" smtClean="0">
                  <a:solidFill>
                    <a:schemeClr val="bg1"/>
                  </a:solidFill>
                </a:rPr>
                <a:t>Archetype</a:t>
              </a:r>
              <a:endParaRPr lang="en-US" b="1" dirty="0">
                <a:solidFill>
                  <a:schemeClr val="bg1"/>
                </a:solidFill>
              </a:endParaRPr>
            </a:p>
          </p:txBody>
        </p:sp>
      </p:grpSp>
      <p:sp>
        <p:nvSpPr>
          <p:cNvPr id="209" name="TextBox 208"/>
          <p:cNvSpPr txBox="1"/>
          <p:nvPr/>
        </p:nvSpPr>
        <p:spPr>
          <a:xfrm>
            <a:off x="7884574" y="4035182"/>
            <a:ext cx="108369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Paradox</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a:extLst>
                <a:ext uri="{28A0092B-C50C-407E-A947-70E740481C1C}">
                  <a14:useLocalDpi xmlns:a14="http://schemas.microsoft.com/office/drawing/2010/main" val="0"/>
                </a:ext>
              </a:extLst>
            </a:blip>
            <a:stretch>
              <a:fillRect/>
            </a:stretch>
          </p:blipFill>
          <p:spPr>
            <a:xfrm>
              <a:off x="3485266" y="3536436"/>
              <a:ext cx="1208730" cy="1302350"/>
            </a:xfrm>
            <a:prstGeom prst="rect">
              <a:avLst/>
            </a:prstGeom>
          </p:spPr>
        </p:pic>
        <p:sp>
          <p:nvSpPr>
            <p:cNvPr id="233" name="TextBox 232"/>
            <p:cNvSpPr txBox="1"/>
            <p:nvPr/>
          </p:nvSpPr>
          <p:spPr>
            <a:xfrm>
              <a:off x="2785006" y="1014575"/>
              <a:ext cx="2649256" cy="1477328"/>
            </a:xfrm>
            <a:prstGeom prst="rect">
              <a:avLst/>
            </a:prstGeom>
            <a:noFill/>
          </p:spPr>
          <p:txBody>
            <a:bodyPr wrap="square" rtlCol="0">
              <a:spAutoFit/>
            </a:bodyPr>
            <a:lstStyle/>
            <a:p>
              <a:r>
                <a:rPr lang="en-US" b="1" dirty="0">
                  <a:latin typeface="Arial Narrow" panose="020B0606020202030204" pitchFamily="34" charset="0"/>
                </a:rPr>
                <a:t>Similar to personification, but gives human emotions to nonhuman objects. (weeping clouds, lonely hills, furious gusts of wind)</a:t>
              </a:r>
            </a:p>
          </p:txBody>
        </p:sp>
      </p:grpSp>
      <p:grpSp>
        <p:nvGrpSpPr>
          <p:cNvPr id="234" name="Group 233"/>
          <p:cNvGrpSpPr/>
          <p:nvPr/>
        </p:nvGrpSpPr>
        <p:grpSpPr>
          <a:xfrm>
            <a:off x="1593798" y="1101831"/>
            <a:ext cx="1188209" cy="1399242"/>
            <a:chOff x="1703160" y="1053846"/>
            <a:chExt cx="1188209" cy="1399242"/>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Exposition</a:t>
              </a:r>
              <a:endParaRPr lang="en-US" sz="1600" b="1" dirty="0">
                <a:solidFill>
                  <a:schemeClr val="bg1"/>
                </a:solidFill>
              </a:endParaRPr>
            </a:p>
          </p:txBody>
        </p:sp>
      </p:grpSp>
      <p:grpSp>
        <p:nvGrpSpPr>
          <p:cNvPr id="237" name="Group 236"/>
          <p:cNvGrpSpPr/>
          <p:nvPr/>
        </p:nvGrpSpPr>
        <p:grpSpPr>
          <a:xfrm>
            <a:off x="5048649" y="577566"/>
            <a:ext cx="1113527" cy="1728347"/>
            <a:chOff x="5102948" y="584791"/>
            <a:chExt cx="1113527" cy="1728347"/>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58352" y="1082706"/>
              <a:ext cx="1580605" cy="584775"/>
            </a:xfrm>
            <a:prstGeom prst="rect">
              <a:avLst/>
            </a:prstGeom>
            <a:noFill/>
          </p:spPr>
          <p:txBody>
            <a:bodyPr wrap="square" rtlCol="0">
              <a:spAutoFit/>
            </a:bodyPr>
            <a:lstStyle/>
            <a:p>
              <a:r>
                <a:rPr lang="en-US" sz="1600" b="1" dirty="0" smtClean="0">
                  <a:solidFill>
                    <a:schemeClr val="bg1"/>
                  </a:solidFill>
                </a:rPr>
                <a:t>Pathetic</a:t>
              </a:r>
            </a:p>
            <a:p>
              <a:r>
                <a:rPr lang="en-US" sz="1600" b="1" dirty="0" smtClean="0">
                  <a:solidFill>
                    <a:schemeClr val="bg1"/>
                  </a:solidFill>
                </a:rPr>
                <a:t>Fallacy</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698873" y="4419530"/>
            <a:ext cx="1217067" cy="584775"/>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Pathetic Fallacy</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159182" y="3863117"/>
              <a:ext cx="1816197" cy="795576"/>
            </a:xfrm>
            <a:prstGeom prst="rect">
              <a:avLst/>
            </a:prstGeom>
          </p:spPr>
        </p:pic>
        <p:sp>
          <p:nvSpPr>
            <p:cNvPr id="248" name="TextBox 247"/>
            <p:cNvSpPr txBox="1"/>
            <p:nvPr/>
          </p:nvSpPr>
          <p:spPr>
            <a:xfrm>
              <a:off x="2719258" y="700509"/>
              <a:ext cx="2649256" cy="2062103"/>
            </a:xfrm>
            <a:prstGeom prst="rect">
              <a:avLst/>
            </a:prstGeom>
            <a:noFill/>
          </p:spPr>
          <p:txBody>
            <a:bodyPr wrap="square" rtlCol="0">
              <a:spAutoFit/>
            </a:bodyPr>
            <a:lstStyle/>
            <a:p>
              <a:r>
                <a:rPr lang="en-US" sz="1600" b="1" dirty="0">
                  <a:latin typeface="Arial Narrow" panose="020B0606020202030204" pitchFamily="34" charset="0"/>
                </a:rPr>
                <a:t>An unfair belief that all people or things that have a certain characteristic are a certain way.  (All people with glasses are smart/nerds, all blondes are not smart, and some countries think all Americans are selfish and lazy.)</a:t>
              </a:r>
            </a:p>
          </p:txBody>
        </p:sp>
      </p:grpSp>
      <p:grpSp>
        <p:nvGrpSpPr>
          <p:cNvPr id="249" name="Group 248"/>
          <p:cNvGrpSpPr/>
          <p:nvPr/>
        </p:nvGrpSpPr>
        <p:grpSpPr>
          <a:xfrm>
            <a:off x="1594283" y="803223"/>
            <a:ext cx="1188209" cy="1691658"/>
            <a:chOff x="1703160" y="761430"/>
            <a:chExt cx="1188209" cy="1691658"/>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628783">
              <a:off x="1578227" y="1393257"/>
              <a:ext cx="1602208" cy="338554"/>
            </a:xfrm>
            <a:prstGeom prst="rect">
              <a:avLst/>
            </a:prstGeom>
            <a:noFill/>
          </p:spPr>
          <p:txBody>
            <a:bodyPr wrap="square" rtlCol="0">
              <a:spAutoFit/>
            </a:bodyPr>
            <a:lstStyle/>
            <a:p>
              <a:r>
                <a:rPr lang="en-US" sz="1600" b="1" dirty="0" smtClean="0">
                  <a:solidFill>
                    <a:schemeClr val="bg1"/>
                  </a:solidFill>
                </a:rPr>
                <a:t>Symbolize</a:t>
              </a:r>
              <a:endParaRPr lang="en-US" sz="1600" b="1" dirty="0">
                <a:solidFill>
                  <a:schemeClr val="bg1"/>
                </a:solidFill>
              </a:endParaRPr>
            </a:p>
          </p:txBody>
        </p:sp>
      </p:grpSp>
      <p:grpSp>
        <p:nvGrpSpPr>
          <p:cNvPr id="252" name="Group 251"/>
          <p:cNvGrpSpPr/>
          <p:nvPr/>
        </p:nvGrpSpPr>
        <p:grpSpPr>
          <a:xfrm>
            <a:off x="5090074" y="885090"/>
            <a:ext cx="1113527" cy="1580605"/>
            <a:chOff x="5064976" y="862600"/>
            <a:chExt cx="1113527" cy="1580605"/>
          </a:xfrm>
        </p:grpSpPr>
        <p:sp>
          <p:nvSpPr>
            <p:cNvPr id="253" name="Isosceles Triangle 13"/>
            <p:cNvSpPr/>
            <p:nvPr/>
          </p:nvSpPr>
          <p:spPr>
            <a:xfrm rot="20286667">
              <a:off x="5064976"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39870" y="1468237"/>
              <a:ext cx="1580605" cy="369332"/>
            </a:xfrm>
            <a:prstGeom prst="rect">
              <a:avLst/>
            </a:prstGeom>
            <a:noFill/>
          </p:spPr>
          <p:txBody>
            <a:bodyPr wrap="square" rtlCol="0">
              <a:spAutoFit/>
            </a:bodyPr>
            <a:lstStyle/>
            <a:p>
              <a:r>
                <a:rPr lang="en-US" b="1" dirty="0" smtClean="0">
                  <a:solidFill>
                    <a:schemeClr val="bg1"/>
                  </a:solidFill>
                </a:rPr>
                <a:t>Stereotype</a:t>
              </a:r>
              <a:endParaRPr lang="en-US"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Stereotype</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5103" y="55081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481588" y="3562864"/>
              <a:ext cx="1164557" cy="1444499"/>
            </a:xfrm>
            <a:prstGeom prst="rect">
              <a:avLst/>
            </a:prstGeom>
          </p:spPr>
        </p:pic>
        <p:sp>
          <p:nvSpPr>
            <p:cNvPr id="265" name="TextBox 264"/>
            <p:cNvSpPr txBox="1"/>
            <p:nvPr/>
          </p:nvSpPr>
          <p:spPr>
            <a:xfrm>
              <a:off x="2871699" y="859705"/>
              <a:ext cx="2311767" cy="1569660"/>
            </a:xfrm>
            <a:prstGeom prst="rect">
              <a:avLst/>
            </a:prstGeom>
            <a:noFill/>
          </p:spPr>
          <p:txBody>
            <a:bodyPr wrap="square" rtlCol="0">
              <a:spAutoFit/>
            </a:bodyPr>
            <a:lstStyle/>
            <a:p>
              <a:r>
                <a:rPr lang="en-US" sz="1600" b="1" dirty="0">
                  <a:latin typeface="Arial Narrow" panose="020B0606020202030204" pitchFamily="34" charset="0"/>
                </a:rPr>
                <a:t>When you use an image, shape, color, or other simple visual to stand for something else.  (This picture is the represents peace.)</a:t>
              </a:r>
            </a:p>
          </p:txBody>
        </p:sp>
      </p:grpSp>
      <p:grpSp>
        <p:nvGrpSpPr>
          <p:cNvPr id="266" name="Group 265"/>
          <p:cNvGrpSpPr/>
          <p:nvPr/>
        </p:nvGrpSpPr>
        <p:grpSpPr>
          <a:xfrm>
            <a:off x="1606472" y="591031"/>
            <a:ext cx="1188209" cy="1904141"/>
            <a:chOff x="1703160" y="548947"/>
            <a:chExt cx="1188209" cy="1904141"/>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588786">
              <a:off x="1501729" y="1309909"/>
              <a:ext cx="1891255" cy="369332"/>
            </a:xfrm>
            <a:prstGeom prst="rect">
              <a:avLst/>
            </a:prstGeom>
            <a:noFill/>
          </p:spPr>
          <p:txBody>
            <a:bodyPr wrap="square" rtlCol="0">
              <a:spAutoFit/>
            </a:bodyPr>
            <a:lstStyle/>
            <a:p>
              <a:r>
                <a:rPr lang="en-US" b="1" dirty="0" smtClean="0">
                  <a:solidFill>
                    <a:schemeClr val="bg1"/>
                  </a:solidFill>
                </a:rPr>
                <a:t>Symbolize</a:t>
              </a:r>
              <a:endParaRPr lang="en-US" b="1" dirty="0">
                <a:solidFill>
                  <a:schemeClr val="bg1"/>
                </a:solidFill>
              </a:endParaRPr>
            </a:p>
          </p:txBody>
        </p:sp>
      </p:grpSp>
      <p:grpSp>
        <p:nvGrpSpPr>
          <p:cNvPr id="269" name="Group 268"/>
          <p:cNvGrpSpPr/>
          <p:nvPr/>
        </p:nvGrpSpPr>
        <p:grpSpPr>
          <a:xfrm>
            <a:off x="5091051" y="943542"/>
            <a:ext cx="1113527" cy="1619564"/>
            <a:chOff x="5102948" y="913896"/>
            <a:chExt cx="1113527" cy="1619564"/>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39105" y="1723859"/>
              <a:ext cx="1249870" cy="369332"/>
            </a:xfrm>
            <a:prstGeom prst="rect">
              <a:avLst/>
            </a:prstGeom>
            <a:noFill/>
          </p:spPr>
          <p:txBody>
            <a:bodyPr wrap="square" rtlCol="0">
              <a:spAutoFit/>
            </a:bodyPr>
            <a:lstStyle/>
            <a:p>
              <a:r>
                <a:rPr lang="en-US" b="1" dirty="0">
                  <a:solidFill>
                    <a:schemeClr val="bg1"/>
                  </a:solidFill>
                </a:rPr>
                <a:t>S</a:t>
              </a:r>
              <a:r>
                <a:rPr lang="en-US" b="1" dirty="0" smtClean="0">
                  <a:solidFill>
                    <a:schemeClr val="bg1"/>
                  </a:solidFill>
                </a:rPr>
                <a:t>tereotype</a:t>
              </a:r>
              <a:endParaRPr lang="en-US" b="1" dirty="0">
                <a:solidFill>
                  <a:schemeClr val="bg1"/>
                </a:solidFill>
              </a:endParaRPr>
            </a:p>
          </p:txBody>
        </p:sp>
      </p:grpSp>
      <p:sp>
        <p:nvSpPr>
          <p:cNvPr id="272" name="TextBox 271"/>
          <p:cNvSpPr txBox="1"/>
          <p:nvPr/>
        </p:nvSpPr>
        <p:spPr>
          <a:xfrm>
            <a:off x="7711995" y="5425565"/>
            <a:ext cx="1288973" cy="338554"/>
          </a:xfrm>
          <a:prstGeom prst="rect">
            <a:avLst/>
          </a:prstGeom>
          <a:noFill/>
        </p:spPr>
        <p:txBody>
          <a:bodyPr wrap="square" rtlCol="0">
            <a:spAutoFit/>
          </a:bodyPr>
          <a:lstStyle/>
          <a:p>
            <a:pPr algn="ctr"/>
            <a:r>
              <a:rPr lang="en-US" sz="1600" b="1" dirty="0">
                <a:solidFill>
                  <a:schemeClr val="bg1"/>
                </a:solidFill>
                <a:latin typeface="Arial Narrow" panose="020B0606020202030204" pitchFamily="34" charset="0"/>
              </a:rPr>
              <a:t>S</a:t>
            </a:r>
            <a:r>
              <a:rPr lang="en-US" sz="1600" b="1" dirty="0" smtClean="0">
                <a:solidFill>
                  <a:schemeClr val="bg1"/>
                </a:solidFill>
                <a:latin typeface="Arial Narrow" panose="020B0606020202030204" pitchFamily="34" charset="0"/>
              </a:rPr>
              <a:t>ymbolize</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99772" y="5922746"/>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0219" y="597995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375148" y="3623841"/>
              <a:ext cx="1392944" cy="1237792"/>
            </a:xfrm>
            <a:prstGeom prst="rect">
              <a:avLst/>
            </a:prstGeom>
          </p:spPr>
        </p:pic>
        <p:sp>
          <p:nvSpPr>
            <p:cNvPr id="280" name="TextBox 279"/>
            <p:cNvSpPr txBox="1"/>
            <p:nvPr/>
          </p:nvSpPr>
          <p:spPr>
            <a:xfrm>
              <a:off x="2782599" y="1159206"/>
              <a:ext cx="2456191" cy="1323439"/>
            </a:xfrm>
            <a:prstGeom prst="rect">
              <a:avLst/>
            </a:prstGeom>
            <a:noFill/>
          </p:spPr>
          <p:txBody>
            <a:bodyPr wrap="square" rtlCol="0">
              <a:spAutoFit/>
            </a:bodyPr>
            <a:lstStyle/>
            <a:p>
              <a:r>
                <a:rPr lang="en-US" sz="1600" b="1" dirty="0">
                  <a:latin typeface="Arial Narrow" panose="020B0606020202030204" pitchFamily="34" charset="0"/>
                </a:rPr>
                <a:t>Rules words must follow so they can be put together in order to create sentences. (Look at the example: Tom pushed the car)</a:t>
              </a:r>
            </a:p>
          </p:txBody>
        </p:sp>
      </p:grpSp>
      <p:grpSp>
        <p:nvGrpSpPr>
          <p:cNvPr id="281" name="Group 280"/>
          <p:cNvGrpSpPr/>
          <p:nvPr/>
        </p:nvGrpSpPr>
        <p:grpSpPr>
          <a:xfrm>
            <a:off x="1605307" y="538200"/>
            <a:ext cx="1188209" cy="1946257"/>
            <a:chOff x="1703160" y="506831"/>
            <a:chExt cx="1188209" cy="19462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283182"/>
              <a:ext cx="1891255" cy="338554"/>
            </a:xfrm>
            <a:prstGeom prst="rect">
              <a:avLst/>
            </a:prstGeom>
            <a:noFill/>
          </p:spPr>
          <p:txBody>
            <a:bodyPr wrap="square" rtlCol="0">
              <a:spAutoFit/>
            </a:bodyPr>
            <a:lstStyle/>
            <a:p>
              <a:r>
                <a:rPr lang="en-US" sz="1600" b="1" dirty="0" smtClean="0">
                  <a:solidFill>
                    <a:schemeClr val="bg1"/>
                  </a:solidFill>
                </a:rPr>
                <a:t>Syntax</a:t>
              </a:r>
              <a:endParaRPr lang="en-US" sz="1600" b="1" dirty="0">
                <a:solidFill>
                  <a:schemeClr val="bg1"/>
                </a:solidFill>
              </a:endParaRPr>
            </a:p>
          </p:txBody>
        </p:sp>
      </p:grpSp>
      <p:grpSp>
        <p:nvGrpSpPr>
          <p:cNvPr id="284" name="Group 283"/>
          <p:cNvGrpSpPr/>
          <p:nvPr/>
        </p:nvGrpSpPr>
        <p:grpSpPr>
          <a:xfrm>
            <a:off x="5081004" y="922324"/>
            <a:ext cx="1113527" cy="1399242"/>
            <a:chOff x="5102948" y="913896"/>
            <a:chExt cx="1113527" cy="1399242"/>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88426" y="1439680"/>
              <a:ext cx="1249870" cy="369332"/>
            </a:xfrm>
            <a:prstGeom prst="rect">
              <a:avLst/>
            </a:prstGeom>
            <a:noFill/>
          </p:spPr>
          <p:txBody>
            <a:bodyPr wrap="square" rtlCol="0">
              <a:spAutoFit/>
            </a:bodyPr>
            <a:lstStyle/>
            <a:p>
              <a:r>
                <a:rPr lang="en-US" b="1" dirty="0" smtClean="0">
                  <a:solidFill>
                    <a:schemeClr val="bg1"/>
                  </a:solidFill>
                </a:rPr>
                <a:t>Cliché</a:t>
              </a:r>
              <a:endParaRPr lang="en-US" b="1" dirty="0">
                <a:solidFill>
                  <a:schemeClr val="bg1"/>
                </a:solidFill>
              </a:endParaRPr>
            </a:p>
          </p:txBody>
        </p:sp>
      </p:grpSp>
      <p:sp>
        <p:nvSpPr>
          <p:cNvPr id="287" name="TextBox 286"/>
          <p:cNvSpPr txBox="1"/>
          <p:nvPr/>
        </p:nvSpPr>
        <p:spPr>
          <a:xfrm>
            <a:off x="7703199" y="5880268"/>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Syntax</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22480" y="235307"/>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259608" y="3722347"/>
              <a:ext cx="1602897" cy="1151891"/>
            </a:xfrm>
            <a:prstGeom prst="rect">
              <a:avLst/>
            </a:prstGeom>
          </p:spPr>
        </p:pic>
        <p:sp>
          <p:nvSpPr>
            <p:cNvPr id="303" name="TextBox 302"/>
            <p:cNvSpPr txBox="1"/>
            <p:nvPr/>
          </p:nvSpPr>
          <p:spPr>
            <a:xfrm>
              <a:off x="2731520" y="574656"/>
              <a:ext cx="2649256" cy="2031325"/>
            </a:xfrm>
            <a:prstGeom prst="rect">
              <a:avLst/>
            </a:prstGeom>
            <a:noFill/>
          </p:spPr>
          <p:txBody>
            <a:bodyPr wrap="square" rtlCol="0">
              <a:spAutoFit/>
            </a:bodyPr>
            <a:lstStyle/>
            <a:p>
              <a:r>
                <a:rPr lang="en-US" b="1" dirty="0">
                  <a:latin typeface="Arial Narrow" panose="020B0606020202030204" pitchFamily="34" charset="0"/>
                </a:rPr>
                <a:t>Very common phrases/ideas that are used too much. (my way or the highway, when you can predict endings to movies because it always seems to happen)</a:t>
              </a:r>
            </a:p>
          </p:txBody>
        </p:sp>
      </p:grpSp>
      <p:grpSp>
        <p:nvGrpSpPr>
          <p:cNvPr id="304" name="Group 303"/>
          <p:cNvGrpSpPr/>
          <p:nvPr/>
        </p:nvGrpSpPr>
        <p:grpSpPr>
          <a:xfrm>
            <a:off x="1499306" y="1092415"/>
            <a:ext cx="1602208" cy="1399242"/>
            <a:chOff x="1592532" y="1053846"/>
            <a:chExt cx="1602208"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592532" y="1359440"/>
              <a:ext cx="1602208" cy="338554"/>
            </a:xfrm>
            <a:prstGeom prst="rect">
              <a:avLst/>
            </a:prstGeom>
            <a:noFill/>
          </p:spPr>
          <p:txBody>
            <a:bodyPr wrap="square" rtlCol="0">
              <a:spAutoFit/>
            </a:bodyPr>
            <a:lstStyle/>
            <a:p>
              <a:r>
                <a:rPr lang="en-US" sz="1600" b="1" dirty="0" smtClean="0">
                  <a:solidFill>
                    <a:schemeClr val="bg1"/>
                  </a:solidFill>
                </a:rPr>
                <a:t>Stereotype</a:t>
              </a:r>
              <a:endParaRPr lang="en-US" sz="1600" b="1" dirty="0">
                <a:solidFill>
                  <a:schemeClr val="bg1"/>
                </a:solidFill>
              </a:endParaRPr>
            </a:p>
          </p:txBody>
        </p:sp>
      </p:grpSp>
      <p:grpSp>
        <p:nvGrpSpPr>
          <p:cNvPr id="307" name="Group 306"/>
          <p:cNvGrpSpPr/>
          <p:nvPr/>
        </p:nvGrpSpPr>
        <p:grpSpPr>
          <a:xfrm>
            <a:off x="5091301" y="667772"/>
            <a:ext cx="1113527" cy="1657325"/>
            <a:chOff x="5102948" y="655813"/>
            <a:chExt cx="1113527" cy="165732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48606" y="1261450"/>
              <a:ext cx="1580605" cy="369332"/>
            </a:xfrm>
            <a:prstGeom prst="rect">
              <a:avLst/>
            </a:prstGeom>
            <a:noFill/>
          </p:spPr>
          <p:txBody>
            <a:bodyPr wrap="square" rtlCol="0">
              <a:spAutoFit/>
            </a:bodyPr>
            <a:lstStyle/>
            <a:p>
              <a:r>
                <a:rPr lang="en-US" b="1" dirty="0" smtClean="0">
                  <a:solidFill>
                    <a:schemeClr val="bg1"/>
                  </a:solidFill>
                </a:rPr>
                <a:t>Cliché</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61196" y="6404204"/>
            <a:ext cx="1143088" cy="338554"/>
          </a:xfrm>
          <a:prstGeom prst="rect">
            <a:avLst/>
          </a:prstGeom>
          <a:noFill/>
        </p:spPr>
        <p:txBody>
          <a:bodyPr wrap="square" rtlCol="0">
            <a:spAutoFit/>
          </a:bodyPr>
          <a:lstStyle/>
          <a:p>
            <a:pPr algn="ctr"/>
            <a:r>
              <a:rPr lang="en-US" sz="1600" b="1" dirty="0" err="1" smtClean="0">
                <a:solidFill>
                  <a:schemeClr val="bg1"/>
                </a:solidFill>
                <a:latin typeface="Arial Narrow" panose="020B0606020202030204" pitchFamily="34" charset="0"/>
              </a:rPr>
              <a:t>Cliche</a:t>
            </a:r>
            <a:endParaRPr lang="en-US" sz="16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14765" y="885087"/>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822134" y="5073984"/>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How high was the largest Tsunami ever recorded?</a:t>
            </a:r>
            <a:endParaRPr lang="en-US" sz="1350" dirty="0">
              <a:solidFill>
                <a:schemeClr val="tx1"/>
              </a:solidFill>
              <a:latin typeface="Arial Black" panose="020B0A04020102020204" pitchFamily="34" charset="0"/>
            </a:endParaRPr>
          </a:p>
        </p:txBody>
      </p:sp>
      <p:sp>
        <p:nvSpPr>
          <p:cNvPr id="292" name="Oval 291"/>
          <p:cNvSpPr/>
          <p:nvPr/>
        </p:nvSpPr>
        <p:spPr>
          <a:xfrm>
            <a:off x="5007846" y="5643385"/>
            <a:ext cx="1058063" cy="430994"/>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210ft.</a:t>
            </a:r>
            <a:endParaRPr lang="en-US" dirty="0"/>
          </a:p>
        </p:txBody>
      </p:sp>
      <p:sp>
        <p:nvSpPr>
          <p:cNvPr id="293" name="Oval 292"/>
          <p:cNvSpPr/>
          <p:nvPr/>
        </p:nvSpPr>
        <p:spPr>
          <a:xfrm>
            <a:off x="3052410" y="5630520"/>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50ft.</a:t>
            </a:r>
            <a:endParaRPr lang="en-US" dirty="0"/>
          </a:p>
        </p:txBody>
      </p:sp>
      <p:sp>
        <p:nvSpPr>
          <p:cNvPr id="294" name="Oval 293"/>
          <p:cNvSpPr/>
          <p:nvPr/>
        </p:nvSpPr>
        <p:spPr>
          <a:xfrm>
            <a:off x="4045093" y="5630520"/>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30ft.</a:t>
            </a:r>
            <a:endParaRPr lang="en-US" dirty="0"/>
          </a:p>
        </p:txBody>
      </p:sp>
      <p:sp>
        <p:nvSpPr>
          <p:cNvPr id="295" name="Oval 294"/>
          <p:cNvSpPr/>
          <p:nvPr/>
        </p:nvSpPr>
        <p:spPr>
          <a:xfrm>
            <a:off x="2059727" y="5630520"/>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90ft.</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1098686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cstate="print">
              <a:extLst>
                <a:ext uri="{28A0092B-C50C-407E-A947-70E740481C1C}">
                  <a14:useLocalDpi xmlns:a14="http://schemas.microsoft.com/office/drawing/2010/main" val="0"/>
                </a:ext>
              </a:extLst>
            </a:blip>
            <a:stretch>
              <a:fillRect/>
            </a:stretch>
          </p:blipFill>
          <p:spPr>
            <a:xfrm>
              <a:off x="3124971" y="3893175"/>
              <a:ext cx="1732755" cy="738396"/>
            </a:xfrm>
            <a:prstGeom prst="rect">
              <a:avLst/>
            </a:prstGeom>
          </p:spPr>
        </p:pic>
        <p:sp>
          <p:nvSpPr>
            <p:cNvPr id="13" name="TextBox 12"/>
            <p:cNvSpPr txBox="1"/>
            <p:nvPr/>
          </p:nvSpPr>
          <p:spPr>
            <a:xfrm>
              <a:off x="2738893" y="597037"/>
              <a:ext cx="2649256" cy="2062103"/>
            </a:xfrm>
            <a:prstGeom prst="rect">
              <a:avLst/>
            </a:prstGeom>
            <a:noFill/>
          </p:spPr>
          <p:txBody>
            <a:bodyPr wrap="square" rtlCol="0">
              <a:spAutoFit/>
            </a:bodyPr>
            <a:lstStyle/>
            <a:p>
              <a:r>
                <a:rPr lang="en-US" sz="1600" b="1" dirty="0">
                  <a:latin typeface="Arial Narrow" panose="020B0606020202030204" pitchFamily="34" charset="0"/>
                </a:rPr>
                <a:t>A line of verse with five metrical feet, each consisting of one short (or unstressed) syllable followed by one long (or stressed) syllable,  (Two households, both alike in dignity, what light through yonder window breaks.)</a:t>
              </a:r>
            </a:p>
          </p:txBody>
        </p:sp>
      </p:grpSp>
      <p:grpSp>
        <p:nvGrpSpPr>
          <p:cNvPr id="17" name="Group 16"/>
          <p:cNvGrpSpPr/>
          <p:nvPr/>
        </p:nvGrpSpPr>
        <p:grpSpPr>
          <a:xfrm>
            <a:off x="1573924" y="993306"/>
            <a:ext cx="1188209" cy="1454094"/>
            <a:chOff x="1703160" y="998994"/>
            <a:chExt cx="1188209" cy="1454094"/>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541879" y="1327772"/>
              <a:ext cx="1242332" cy="584775"/>
            </a:xfrm>
            <a:prstGeom prst="rect">
              <a:avLst/>
            </a:prstGeom>
            <a:noFill/>
          </p:spPr>
          <p:txBody>
            <a:bodyPr wrap="square" rtlCol="0">
              <a:spAutoFit/>
            </a:bodyPr>
            <a:lstStyle/>
            <a:p>
              <a:r>
                <a:rPr lang="en-US" sz="1600" b="1" dirty="0" smtClean="0">
                  <a:solidFill>
                    <a:schemeClr val="bg1"/>
                  </a:solidFill>
                </a:rPr>
                <a:t>Iambic Pentameter</a:t>
              </a:r>
              <a:endParaRPr lang="en-US" sz="1600" b="1" dirty="0">
                <a:solidFill>
                  <a:schemeClr val="bg1"/>
                </a:solidFill>
              </a:endParaRPr>
            </a:p>
          </p:txBody>
        </p:sp>
      </p:grpSp>
      <p:grpSp>
        <p:nvGrpSpPr>
          <p:cNvPr id="16" name="Group 15"/>
          <p:cNvGrpSpPr/>
          <p:nvPr/>
        </p:nvGrpSpPr>
        <p:grpSpPr>
          <a:xfrm>
            <a:off x="5186647" y="899311"/>
            <a:ext cx="1213615" cy="1399242"/>
            <a:chOff x="5102948" y="913896"/>
            <a:chExt cx="1213615"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327261" y="1060890"/>
              <a:ext cx="1055274" cy="923330"/>
            </a:xfrm>
            <a:prstGeom prst="rect">
              <a:avLst/>
            </a:prstGeom>
            <a:noFill/>
          </p:spPr>
          <p:txBody>
            <a:bodyPr wrap="square" rtlCol="0">
              <a:spAutoFit/>
            </a:bodyPr>
            <a:lstStyle/>
            <a:p>
              <a:r>
                <a:rPr lang="en-US" b="1" dirty="0" smtClean="0">
                  <a:solidFill>
                    <a:schemeClr val="bg1"/>
                  </a:solidFill>
                </a:rPr>
                <a:t>Poetic Metric</a:t>
              </a:r>
            </a:p>
            <a:p>
              <a:r>
                <a:rPr lang="en-US" b="1" dirty="0" smtClean="0">
                  <a:solidFill>
                    <a:schemeClr val="bg1"/>
                  </a:solidFill>
                </a:rPr>
                <a:t>Feet</a:t>
              </a:r>
              <a:endParaRPr lang="en-US" b="1" dirty="0">
                <a:solidFill>
                  <a:schemeClr val="bg1"/>
                </a:solidFill>
              </a:endParaRPr>
            </a:p>
          </p:txBody>
        </p:sp>
      </p:grpSp>
      <p:sp>
        <p:nvSpPr>
          <p:cNvPr id="20" name="TextBox 19"/>
          <p:cNvSpPr txBox="1"/>
          <p:nvPr/>
        </p:nvSpPr>
        <p:spPr>
          <a:xfrm>
            <a:off x="7707226" y="554530"/>
            <a:ext cx="1196239"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Iambic Pentameter</a:t>
            </a:r>
            <a:endParaRPr lang="en-US" sz="14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196710" y="3608486"/>
              <a:ext cx="1770783" cy="1186425"/>
            </a:xfrm>
            <a:prstGeom prst="rect">
              <a:avLst/>
            </a:prstGeom>
          </p:spPr>
        </p:pic>
        <p:sp>
          <p:nvSpPr>
            <p:cNvPr id="54" name="TextBox 53"/>
            <p:cNvSpPr txBox="1"/>
            <p:nvPr/>
          </p:nvSpPr>
          <p:spPr>
            <a:xfrm>
              <a:off x="2745616" y="1342842"/>
              <a:ext cx="2649256" cy="877163"/>
            </a:xfrm>
            <a:prstGeom prst="rect">
              <a:avLst/>
            </a:prstGeom>
            <a:noFill/>
          </p:spPr>
          <p:txBody>
            <a:bodyPr wrap="square" rtlCol="0">
              <a:spAutoFit/>
            </a:bodyPr>
            <a:lstStyle/>
            <a:p>
              <a:r>
                <a:rPr lang="en-US" sz="1700" b="1" dirty="0">
                  <a:latin typeface="Arial Narrow" panose="020B0606020202030204" pitchFamily="34" charset="0"/>
                </a:rPr>
                <a:t>A group of 2 or 3 syllables forming the basic unit of poetic rhythm.</a:t>
              </a:r>
            </a:p>
          </p:txBody>
        </p:sp>
      </p:grpSp>
      <p:grpSp>
        <p:nvGrpSpPr>
          <p:cNvPr id="56" name="Group 55"/>
          <p:cNvGrpSpPr/>
          <p:nvPr/>
        </p:nvGrpSpPr>
        <p:grpSpPr>
          <a:xfrm>
            <a:off x="1626400" y="950316"/>
            <a:ext cx="1188209" cy="1512417"/>
            <a:chOff x="1703160" y="940671"/>
            <a:chExt cx="1188209" cy="1512417"/>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572102" y="1321129"/>
              <a:ext cx="1345692" cy="584775"/>
            </a:xfrm>
            <a:prstGeom prst="rect">
              <a:avLst/>
            </a:prstGeom>
            <a:noFill/>
          </p:spPr>
          <p:txBody>
            <a:bodyPr wrap="square" rtlCol="0">
              <a:spAutoFit/>
            </a:bodyPr>
            <a:lstStyle/>
            <a:p>
              <a:r>
                <a:rPr lang="en-US" sz="1600" b="1" dirty="0" smtClean="0">
                  <a:solidFill>
                    <a:schemeClr val="bg1"/>
                  </a:solidFill>
                </a:rPr>
                <a:t>Iambic</a:t>
              </a:r>
            </a:p>
            <a:p>
              <a:r>
                <a:rPr lang="en-US" sz="1600" b="1" dirty="0" smtClean="0">
                  <a:solidFill>
                    <a:schemeClr val="bg1"/>
                  </a:solidFill>
                </a:rPr>
                <a:t>Pentameter</a:t>
              </a:r>
              <a:endParaRPr lang="en-US" sz="1600" b="1" dirty="0">
                <a:solidFill>
                  <a:schemeClr val="bg1"/>
                </a:solidFill>
              </a:endParaRPr>
            </a:p>
          </p:txBody>
        </p:sp>
      </p:grpSp>
      <p:grpSp>
        <p:nvGrpSpPr>
          <p:cNvPr id="59" name="Group 58"/>
          <p:cNvGrpSpPr/>
          <p:nvPr/>
        </p:nvGrpSpPr>
        <p:grpSpPr>
          <a:xfrm>
            <a:off x="5218524" y="911469"/>
            <a:ext cx="1235123" cy="1399242"/>
            <a:chOff x="5102948" y="913896"/>
            <a:chExt cx="1235123"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348769" y="1125361"/>
              <a:ext cx="1055274" cy="923330"/>
            </a:xfrm>
            <a:prstGeom prst="rect">
              <a:avLst/>
            </a:prstGeom>
            <a:noFill/>
          </p:spPr>
          <p:txBody>
            <a:bodyPr wrap="square" rtlCol="0">
              <a:spAutoFit/>
            </a:bodyPr>
            <a:lstStyle/>
            <a:p>
              <a:r>
                <a:rPr lang="en-US" b="1" dirty="0" smtClean="0">
                  <a:solidFill>
                    <a:schemeClr val="bg1"/>
                  </a:solidFill>
                </a:rPr>
                <a:t>Poetry Metric Feet</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00916" y="994620"/>
            <a:ext cx="1008734"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Poetry Metric Feet</a:t>
            </a:r>
            <a:endParaRPr lang="en-US" sz="14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cstate="print">
              <a:extLst>
                <a:ext uri="{28A0092B-C50C-407E-A947-70E740481C1C}">
                  <a14:useLocalDpi xmlns:a14="http://schemas.microsoft.com/office/drawing/2010/main" val="0"/>
                </a:ext>
              </a:extLst>
            </a:blip>
            <a:stretch>
              <a:fillRect/>
            </a:stretch>
          </p:blipFill>
          <p:spPr>
            <a:xfrm>
              <a:off x="3399005" y="3604851"/>
              <a:ext cx="1272624" cy="1351433"/>
            </a:xfrm>
            <a:prstGeom prst="rect">
              <a:avLst/>
            </a:prstGeom>
          </p:spPr>
        </p:pic>
        <p:sp>
          <p:nvSpPr>
            <p:cNvPr id="68" name="TextBox 67"/>
            <p:cNvSpPr txBox="1"/>
            <p:nvPr/>
          </p:nvSpPr>
          <p:spPr>
            <a:xfrm>
              <a:off x="2715939" y="546237"/>
              <a:ext cx="2649256" cy="2308324"/>
            </a:xfrm>
            <a:prstGeom prst="rect">
              <a:avLst/>
            </a:prstGeom>
            <a:noFill/>
          </p:spPr>
          <p:txBody>
            <a:bodyPr wrap="square" rtlCol="0">
              <a:spAutoFit/>
            </a:bodyPr>
            <a:lstStyle/>
            <a:p>
              <a:r>
                <a:rPr lang="en-US" sz="1600" b="1" dirty="0">
                  <a:latin typeface="Arial Narrow" panose="020B0606020202030204" pitchFamily="34" charset="0"/>
                </a:rPr>
                <a:t>A figure of speech in a piece/part of something is used to represent the whole thing.  (Check out my new wheels-look at my car.  Hired hands-means workers.  I have four mouths to feed at home-I have four family members to feed at home.)</a:t>
              </a:r>
            </a:p>
          </p:txBody>
        </p:sp>
      </p:grpSp>
      <p:grpSp>
        <p:nvGrpSpPr>
          <p:cNvPr id="69" name="Group 68"/>
          <p:cNvGrpSpPr/>
          <p:nvPr/>
        </p:nvGrpSpPr>
        <p:grpSpPr>
          <a:xfrm>
            <a:off x="1616970" y="1057595"/>
            <a:ext cx="1188209" cy="1404139"/>
            <a:chOff x="1703160" y="1048949"/>
            <a:chExt cx="1188209" cy="1404139"/>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405" y="1537040"/>
              <a:ext cx="1345514" cy="369332"/>
            </a:xfrm>
            <a:prstGeom prst="rect">
              <a:avLst/>
            </a:prstGeom>
            <a:noFill/>
          </p:spPr>
          <p:txBody>
            <a:bodyPr wrap="square" rtlCol="0">
              <a:spAutoFit/>
            </a:bodyPr>
            <a:lstStyle/>
            <a:p>
              <a:r>
                <a:rPr lang="en-US" b="1" dirty="0" smtClean="0">
                  <a:solidFill>
                    <a:schemeClr val="bg1"/>
                  </a:solidFill>
                </a:rPr>
                <a:t>Parallelism</a:t>
              </a:r>
              <a:endParaRPr lang="en-US" b="1" dirty="0">
                <a:solidFill>
                  <a:schemeClr val="bg1"/>
                </a:solidFill>
              </a:endParaRPr>
            </a:p>
          </p:txBody>
        </p:sp>
      </p:grpSp>
      <p:grpSp>
        <p:nvGrpSpPr>
          <p:cNvPr id="72" name="Group 71"/>
          <p:cNvGrpSpPr/>
          <p:nvPr/>
        </p:nvGrpSpPr>
        <p:grpSpPr>
          <a:xfrm>
            <a:off x="5198424" y="911460"/>
            <a:ext cx="1113527" cy="1586084"/>
            <a:chOff x="5102948" y="913896"/>
            <a:chExt cx="1113527" cy="1586084"/>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44603" y="1729398"/>
              <a:ext cx="1202610" cy="338554"/>
            </a:xfrm>
            <a:prstGeom prst="rect">
              <a:avLst/>
            </a:prstGeom>
            <a:noFill/>
          </p:spPr>
          <p:txBody>
            <a:bodyPr wrap="square" rtlCol="0">
              <a:spAutoFit/>
            </a:bodyPr>
            <a:lstStyle/>
            <a:p>
              <a:r>
                <a:rPr lang="en-US" sz="1600" b="1" dirty="0" smtClean="0">
                  <a:solidFill>
                    <a:schemeClr val="bg1"/>
                  </a:solidFill>
                </a:rPr>
                <a:t>Synecdoche</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711167" y="1496476"/>
            <a:ext cx="1189046"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Synecdoche</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215049" y="3790566"/>
              <a:ext cx="1719450" cy="850907"/>
            </a:xfrm>
            <a:prstGeom prst="rect">
              <a:avLst/>
            </a:prstGeom>
          </p:spPr>
        </p:pic>
        <p:sp>
          <p:nvSpPr>
            <p:cNvPr id="83" name="TextBox 82"/>
            <p:cNvSpPr txBox="1"/>
            <p:nvPr/>
          </p:nvSpPr>
          <p:spPr>
            <a:xfrm>
              <a:off x="2731899" y="744353"/>
              <a:ext cx="2649256" cy="1754326"/>
            </a:xfrm>
            <a:prstGeom prst="rect">
              <a:avLst/>
            </a:prstGeom>
            <a:noFill/>
          </p:spPr>
          <p:txBody>
            <a:bodyPr wrap="square" rtlCol="0">
              <a:spAutoFit/>
            </a:bodyPr>
            <a:lstStyle/>
            <a:p>
              <a:r>
                <a:rPr lang="en-US" b="1" dirty="0">
                  <a:latin typeface="Arial Narrow" panose="020B0606020202030204" pitchFamily="34" charset="0"/>
                </a:rPr>
                <a:t>Two opposite ideas put together. (Snow White and the Wicked Witch, Dumbledore and Voldemort, Candy and a healthy diet.)</a:t>
              </a:r>
            </a:p>
          </p:txBody>
        </p:sp>
      </p:grpSp>
      <p:grpSp>
        <p:nvGrpSpPr>
          <p:cNvPr id="84" name="Group 83"/>
          <p:cNvGrpSpPr/>
          <p:nvPr/>
        </p:nvGrpSpPr>
        <p:grpSpPr>
          <a:xfrm>
            <a:off x="1638793" y="949346"/>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Exposition</a:t>
              </a:r>
              <a:endParaRPr lang="en-US" sz="1600" b="1" dirty="0">
                <a:solidFill>
                  <a:schemeClr val="bg1"/>
                </a:solidFill>
              </a:endParaRPr>
            </a:p>
          </p:txBody>
        </p:sp>
      </p:grpSp>
      <p:grpSp>
        <p:nvGrpSpPr>
          <p:cNvPr id="87" name="Group 86"/>
          <p:cNvGrpSpPr/>
          <p:nvPr/>
        </p:nvGrpSpPr>
        <p:grpSpPr>
          <a:xfrm>
            <a:off x="5071074" y="804745"/>
            <a:ext cx="1113527" cy="1580605"/>
            <a:chOff x="5102948" y="798263"/>
            <a:chExt cx="1113527" cy="158060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43125" y="1403900"/>
              <a:ext cx="1580605" cy="369332"/>
            </a:xfrm>
            <a:prstGeom prst="rect">
              <a:avLst/>
            </a:prstGeom>
            <a:noFill/>
          </p:spPr>
          <p:txBody>
            <a:bodyPr wrap="square" rtlCol="0">
              <a:spAutoFit/>
            </a:bodyPr>
            <a:lstStyle/>
            <a:p>
              <a:r>
                <a:rPr lang="en-US" b="1" dirty="0" smtClean="0">
                  <a:solidFill>
                    <a:schemeClr val="bg1"/>
                  </a:solidFill>
                </a:rPr>
                <a:t>Antithesis</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842200" y="1876128"/>
            <a:ext cx="118852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Antithesis</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a:extLst>
                <a:ext uri="{28A0092B-C50C-407E-A947-70E740481C1C}">
                  <a14:useLocalDpi xmlns:a14="http://schemas.microsoft.com/office/drawing/2010/main" val="0"/>
                </a:ext>
              </a:extLst>
            </a:blip>
            <a:stretch>
              <a:fillRect/>
            </a:stretch>
          </p:blipFill>
          <p:spPr>
            <a:xfrm>
              <a:off x="3146677" y="3623373"/>
              <a:ext cx="1857909" cy="1226908"/>
            </a:xfrm>
            <a:prstGeom prst="rect">
              <a:avLst/>
            </a:prstGeom>
          </p:spPr>
        </p:pic>
        <p:sp>
          <p:nvSpPr>
            <p:cNvPr id="98" name="TextBox 97"/>
            <p:cNvSpPr txBox="1"/>
            <p:nvPr/>
          </p:nvSpPr>
          <p:spPr>
            <a:xfrm>
              <a:off x="2730971" y="629877"/>
              <a:ext cx="2649256" cy="2031325"/>
            </a:xfrm>
            <a:prstGeom prst="rect">
              <a:avLst/>
            </a:prstGeom>
            <a:noFill/>
          </p:spPr>
          <p:txBody>
            <a:bodyPr wrap="square" rtlCol="0">
              <a:spAutoFit/>
            </a:bodyPr>
            <a:lstStyle/>
            <a:p>
              <a:r>
                <a:rPr lang="en-US" b="1" dirty="0">
                  <a:latin typeface="Arial Narrow" panose="020B0606020202030204" pitchFamily="34" charset="0"/>
                </a:rPr>
                <a:t>Use elements in sentences that are identical in sound and meaning. (This is not just what I wanted, but what I needed; Congress needs to either reduce spending or raise taxes)</a:t>
              </a:r>
            </a:p>
          </p:txBody>
        </p:sp>
      </p:grpSp>
      <p:grpSp>
        <p:nvGrpSpPr>
          <p:cNvPr id="99" name="Group 98"/>
          <p:cNvGrpSpPr/>
          <p:nvPr/>
        </p:nvGrpSpPr>
        <p:grpSpPr>
          <a:xfrm>
            <a:off x="1658493" y="1002845"/>
            <a:ext cx="1188209" cy="1503781"/>
            <a:chOff x="1703160" y="949307"/>
            <a:chExt cx="1188209" cy="1503781"/>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391" y="1437398"/>
              <a:ext cx="1345514" cy="369332"/>
            </a:xfrm>
            <a:prstGeom prst="rect">
              <a:avLst/>
            </a:prstGeom>
            <a:noFill/>
          </p:spPr>
          <p:txBody>
            <a:bodyPr wrap="square" rtlCol="0">
              <a:spAutoFit/>
            </a:bodyPr>
            <a:lstStyle/>
            <a:p>
              <a:r>
                <a:rPr lang="en-US" b="1" dirty="0" smtClean="0">
                  <a:solidFill>
                    <a:schemeClr val="bg1"/>
                  </a:solidFill>
                </a:rPr>
                <a:t>Scansion</a:t>
              </a:r>
              <a:endParaRPr lang="en-US" b="1" dirty="0">
                <a:solidFill>
                  <a:schemeClr val="bg1"/>
                </a:solidFill>
              </a:endParaRPr>
            </a:p>
          </p:txBody>
        </p:sp>
      </p:grpSp>
      <p:grpSp>
        <p:nvGrpSpPr>
          <p:cNvPr id="102" name="Group 101"/>
          <p:cNvGrpSpPr/>
          <p:nvPr/>
        </p:nvGrpSpPr>
        <p:grpSpPr>
          <a:xfrm>
            <a:off x="5197988" y="835974"/>
            <a:ext cx="1113527" cy="1580605"/>
            <a:chOff x="5102948" y="823214"/>
            <a:chExt cx="1113527" cy="1580605"/>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94874" y="1444240"/>
              <a:ext cx="1580605" cy="338554"/>
            </a:xfrm>
            <a:prstGeom prst="rect">
              <a:avLst/>
            </a:prstGeom>
            <a:noFill/>
          </p:spPr>
          <p:txBody>
            <a:bodyPr wrap="square" rtlCol="0">
              <a:spAutoFit/>
            </a:bodyPr>
            <a:lstStyle/>
            <a:p>
              <a:r>
                <a:rPr lang="en-US" sz="1600" b="1" dirty="0" smtClean="0">
                  <a:solidFill>
                    <a:schemeClr val="bg1"/>
                  </a:solidFill>
                </a:rPr>
                <a:t>Parallelism</a:t>
              </a:r>
              <a:endParaRPr lang="en-US" sz="1600"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813478" y="2260392"/>
            <a:ext cx="1217067"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Parallelism</a:t>
            </a:r>
            <a:endParaRPr lang="en-US" sz="14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cstate="print">
              <a:extLst>
                <a:ext uri="{28A0092B-C50C-407E-A947-70E740481C1C}">
                  <a14:useLocalDpi xmlns:a14="http://schemas.microsoft.com/office/drawing/2010/main" val="0"/>
                </a:ext>
              </a:extLst>
            </a:blip>
            <a:stretch>
              <a:fillRect/>
            </a:stretch>
          </p:blipFill>
          <p:spPr>
            <a:xfrm>
              <a:off x="3094976" y="3908897"/>
              <a:ext cx="1880781" cy="535501"/>
            </a:xfrm>
            <a:prstGeom prst="rect">
              <a:avLst/>
            </a:prstGeom>
          </p:spPr>
        </p:pic>
        <p:sp>
          <p:nvSpPr>
            <p:cNvPr id="142" name="TextBox 141"/>
            <p:cNvSpPr txBox="1"/>
            <p:nvPr/>
          </p:nvSpPr>
          <p:spPr>
            <a:xfrm>
              <a:off x="2700353" y="591857"/>
              <a:ext cx="2649256" cy="2185214"/>
            </a:xfrm>
            <a:prstGeom prst="rect">
              <a:avLst/>
            </a:prstGeom>
            <a:noFill/>
          </p:spPr>
          <p:txBody>
            <a:bodyPr wrap="square" rtlCol="0">
              <a:spAutoFit/>
            </a:bodyPr>
            <a:lstStyle/>
            <a:p>
              <a:r>
                <a:rPr lang="en-US" sz="1700" b="1" dirty="0">
                  <a:latin typeface="Arial Narrow" panose="020B0606020202030204" pitchFamily="34" charset="0"/>
                </a:rPr>
                <a:t>When you scan a verse in a poem to try to figure out its meter and rhythm.  Similar to how you annotate a text with special markings, how you annotate a poem with special markings for meter and rhythm.</a:t>
              </a:r>
            </a:p>
          </p:txBody>
        </p:sp>
      </p:grpSp>
      <p:grpSp>
        <p:nvGrpSpPr>
          <p:cNvPr id="143" name="Group 142"/>
          <p:cNvGrpSpPr/>
          <p:nvPr/>
        </p:nvGrpSpPr>
        <p:grpSpPr>
          <a:xfrm>
            <a:off x="1637266" y="1087760"/>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Scansion</a:t>
              </a:r>
              <a:endParaRPr lang="en-US" b="1" dirty="0">
                <a:solidFill>
                  <a:schemeClr val="bg1"/>
                </a:solidFill>
              </a:endParaRPr>
            </a:p>
          </p:txBody>
        </p:sp>
      </p:grpSp>
      <p:grpSp>
        <p:nvGrpSpPr>
          <p:cNvPr id="146" name="Group 145"/>
          <p:cNvGrpSpPr/>
          <p:nvPr/>
        </p:nvGrpSpPr>
        <p:grpSpPr>
          <a:xfrm>
            <a:off x="5166127" y="944134"/>
            <a:ext cx="1113527" cy="1489849"/>
            <a:chOff x="5102948" y="913896"/>
            <a:chExt cx="1113527" cy="1489849"/>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107150" y="1607658"/>
              <a:ext cx="1222842" cy="369332"/>
            </a:xfrm>
            <a:prstGeom prst="rect">
              <a:avLst/>
            </a:prstGeom>
            <a:noFill/>
          </p:spPr>
          <p:txBody>
            <a:bodyPr wrap="square" rtlCol="0">
              <a:spAutoFit/>
            </a:bodyPr>
            <a:lstStyle/>
            <a:p>
              <a:r>
                <a:rPr lang="en-US" b="1" dirty="0" smtClean="0">
                  <a:solidFill>
                    <a:schemeClr val="bg1"/>
                  </a:solidFill>
                </a:rPr>
                <a:t>Antithesis</a:t>
              </a:r>
              <a:endParaRPr lang="en-US" b="1" dirty="0">
                <a:solidFill>
                  <a:schemeClr val="bg1"/>
                </a:solidFill>
              </a:endParaRPr>
            </a:p>
          </p:txBody>
        </p:sp>
      </p:grpSp>
      <p:sp>
        <p:nvSpPr>
          <p:cNvPr id="149" name="TextBox 148"/>
          <p:cNvSpPr txBox="1"/>
          <p:nvPr/>
        </p:nvSpPr>
        <p:spPr>
          <a:xfrm>
            <a:off x="7811271" y="2565897"/>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Scansion</a:t>
            </a:r>
            <a:endParaRPr lang="en-US" sz="16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063137" y="3822476"/>
              <a:ext cx="1947665" cy="809374"/>
            </a:xfrm>
            <a:prstGeom prst="rect">
              <a:avLst/>
            </a:prstGeom>
          </p:spPr>
        </p:pic>
        <p:sp>
          <p:nvSpPr>
            <p:cNvPr id="157" name="TextBox 156"/>
            <p:cNvSpPr txBox="1"/>
            <p:nvPr/>
          </p:nvSpPr>
          <p:spPr>
            <a:xfrm>
              <a:off x="2725560" y="519856"/>
              <a:ext cx="2649256" cy="2446824"/>
            </a:xfrm>
            <a:prstGeom prst="rect">
              <a:avLst/>
            </a:prstGeom>
            <a:noFill/>
          </p:spPr>
          <p:txBody>
            <a:bodyPr wrap="square" rtlCol="0">
              <a:spAutoFit/>
            </a:bodyPr>
            <a:lstStyle/>
            <a:p>
              <a:r>
                <a:rPr lang="en-US" sz="1700" b="1" dirty="0">
                  <a:latin typeface="Arial Narrow" panose="020B0606020202030204" pitchFamily="34" charset="0"/>
                </a:rPr>
                <a:t>When you don't specifically say what you are thinking, but instead try to get people to guess what you are thinking using obvious hints and clues. (Example: "Your nose is growing" would hint that someone thinks you are lying.)</a:t>
              </a:r>
            </a:p>
          </p:txBody>
        </p:sp>
      </p:grpSp>
      <p:grpSp>
        <p:nvGrpSpPr>
          <p:cNvPr id="158" name="Group 157"/>
          <p:cNvGrpSpPr/>
          <p:nvPr/>
        </p:nvGrpSpPr>
        <p:grpSpPr>
          <a:xfrm>
            <a:off x="1615645" y="1045373"/>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20646" y="1553933"/>
              <a:ext cx="1165851" cy="369332"/>
            </a:xfrm>
            <a:prstGeom prst="rect">
              <a:avLst/>
            </a:prstGeom>
            <a:noFill/>
          </p:spPr>
          <p:txBody>
            <a:bodyPr wrap="square" rtlCol="0">
              <a:spAutoFit/>
            </a:bodyPr>
            <a:lstStyle/>
            <a:p>
              <a:r>
                <a:rPr lang="en-US" b="1" dirty="0" smtClean="0">
                  <a:solidFill>
                    <a:schemeClr val="bg1"/>
                  </a:solidFill>
                </a:rPr>
                <a:t>Allusion</a:t>
              </a:r>
              <a:endParaRPr lang="en-US" b="1" dirty="0">
                <a:solidFill>
                  <a:schemeClr val="bg1"/>
                </a:solidFill>
              </a:endParaRPr>
            </a:p>
          </p:txBody>
        </p:sp>
      </p:grpSp>
      <p:grpSp>
        <p:nvGrpSpPr>
          <p:cNvPr id="161" name="Group 160"/>
          <p:cNvGrpSpPr/>
          <p:nvPr/>
        </p:nvGrpSpPr>
        <p:grpSpPr>
          <a:xfrm>
            <a:off x="5135084" y="912500"/>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Diagram</a:t>
              </a:r>
              <a:endParaRPr lang="en-US" b="1" dirty="0">
                <a:solidFill>
                  <a:schemeClr val="bg1"/>
                </a:solidFill>
              </a:endParaRPr>
            </a:p>
          </p:txBody>
        </p:sp>
      </p:grpSp>
      <p:sp>
        <p:nvSpPr>
          <p:cNvPr id="164" name="TextBox 163"/>
          <p:cNvSpPr txBox="1"/>
          <p:nvPr/>
        </p:nvSpPr>
        <p:spPr>
          <a:xfrm>
            <a:off x="7878080" y="2914273"/>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Allusion</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cstate="print">
              <a:extLst>
                <a:ext uri="{28A0092B-C50C-407E-A947-70E740481C1C}">
                  <a14:useLocalDpi xmlns:a14="http://schemas.microsoft.com/office/drawing/2010/main" val="0"/>
                </a:ext>
              </a:extLst>
            </a:blip>
            <a:stretch>
              <a:fillRect/>
            </a:stretch>
          </p:blipFill>
          <p:spPr>
            <a:xfrm>
              <a:off x="3184912" y="3622424"/>
              <a:ext cx="1761063" cy="1054463"/>
            </a:xfrm>
            <a:prstGeom prst="rect">
              <a:avLst/>
            </a:prstGeom>
          </p:spPr>
        </p:pic>
        <p:sp>
          <p:nvSpPr>
            <p:cNvPr id="172" name="TextBox 171"/>
            <p:cNvSpPr txBox="1"/>
            <p:nvPr/>
          </p:nvSpPr>
          <p:spPr>
            <a:xfrm>
              <a:off x="2859599" y="477598"/>
              <a:ext cx="2311767" cy="2185214"/>
            </a:xfrm>
            <a:prstGeom prst="rect">
              <a:avLst/>
            </a:prstGeom>
            <a:noFill/>
          </p:spPr>
          <p:txBody>
            <a:bodyPr wrap="square" rtlCol="0">
              <a:spAutoFit/>
            </a:bodyPr>
            <a:lstStyle/>
            <a:p>
              <a:r>
                <a:rPr lang="en-US" sz="1700" b="1" dirty="0">
                  <a:latin typeface="Arial Narrow" panose="020B0606020202030204" pitchFamily="34" charset="0"/>
                </a:rPr>
                <a:t>The arrangement of things put in order when they happened.  (The timeline is arranged in _______________ order because it goes from the earliest date, to the latest time.)</a:t>
              </a:r>
            </a:p>
          </p:txBody>
        </p:sp>
      </p:grpSp>
      <p:grpSp>
        <p:nvGrpSpPr>
          <p:cNvPr id="173" name="Group 172"/>
          <p:cNvGrpSpPr/>
          <p:nvPr/>
        </p:nvGrpSpPr>
        <p:grpSpPr>
          <a:xfrm>
            <a:off x="1659053" y="876185"/>
            <a:ext cx="1188209" cy="1565051"/>
            <a:chOff x="1703160" y="888037"/>
            <a:chExt cx="1188209" cy="1565051"/>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487471" y="1458638"/>
              <a:ext cx="1479756" cy="338554"/>
            </a:xfrm>
            <a:prstGeom prst="rect">
              <a:avLst/>
            </a:prstGeom>
            <a:noFill/>
          </p:spPr>
          <p:txBody>
            <a:bodyPr wrap="square" rtlCol="0">
              <a:spAutoFit/>
            </a:bodyPr>
            <a:lstStyle/>
            <a:p>
              <a:r>
                <a:rPr lang="en-US" sz="1600" b="1" dirty="0" smtClean="0">
                  <a:solidFill>
                    <a:schemeClr val="bg1"/>
                  </a:solidFill>
                </a:rPr>
                <a:t>Chronological</a:t>
              </a:r>
              <a:endParaRPr lang="en-US" sz="1600" b="1" dirty="0">
                <a:solidFill>
                  <a:schemeClr val="bg1"/>
                </a:solidFill>
              </a:endParaRPr>
            </a:p>
          </p:txBody>
        </p:sp>
      </p:grpSp>
      <p:grpSp>
        <p:nvGrpSpPr>
          <p:cNvPr id="176" name="Group 175"/>
          <p:cNvGrpSpPr/>
          <p:nvPr/>
        </p:nvGrpSpPr>
        <p:grpSpPr>
          <a:xfrm>
            <a:off x="5189941" y="941999"/>
            <a:ext cx="1113527" cy="1642715"/>
            <a:chOff x="5102948" y="913896"/>
            <a:chExt cx="1113527" cy="1642715"/>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00377" y="1687358"/>
              <a:ext cx="1399952" cy="338554"/>
            </a:xfrm>
            <a:prstGeom prst="rect">
              <a:avLst/>
            </a:prstGeom>
            <a:noFill/>
          </p:spPr>
          <p:txBody>
            <a:bodyPr wrap="square" rtlCol="0">
              <a:spAutoFit/>
            </a:bodyPr>
            <a:lstStyle/>
            <a:p>
              <a:r>
                <a:rPr lang="en-US" sz="1600" b="1" dirty="0" smtClean="0">
                  <a:solidFill>
                    <a:schemeClr val="bg1"/>
                  </a:solidFill>
                </a:rPr>
                <a:t>Characterize</a:t>
              </a:r>
              <a:endParaRPr lang="en-US" sz="1600" b="1" dirty="0">
                <a:solidFill>
                  <a:schemeClr val="bg1"/>
                </a:solidFill>
              </a:endParaRPr>
            </a:p>
          </p:txBody>
        </p:sp>
      </p:grpSp>
      <p:sp>
        <p:nvSpPr>
          <p:cNvPr id="179" name="TextBox 178"/>
          <p:cNvSpPr txBox="1"/>
          <p:nvPr/>
        </p:nvSpPr>
        <p:spPr>
          <a:xfrm>
            <a:off x="7707226" y="3266306"/>
            <a:ext cx="1220415"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Chronological</a:t>
            </a:r>
            <a:endParaRPr lang="en-US" sz="14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cstate="print">
              <a:extLst>
                <a:ext uri="{28A0092B-C50C-407E-A947-70E740481C1C}">
                  <a14:useLocalDpi xmlns:a14="http://schemas.microsoft.com/office/drawing/2010/main" val="0"/>
                </a:ext>
              </a:extLst>
            </a:blip>
            <a:stretch>
              <a:fillRect/>
            </a:stretch>
          </p:blipFill>
          <p:spPr>
            <a:xfrm>
              <a:off x="3327990" y="3659268"/>
              <a:ext cx="1474907" cy="980776"/>
            </a:xfrm>
            <a:prstGeom prst="rect">
              <a:avLst/>
            </a:prstGeom>
          </p:spPr>
        </p:pic>
        <p:sp>
          <p:nvSpPr>
            <p:cNvPr id="187" name="TextBox 186"/>
            <p:cNvSpPr txBox="1"/>
            <p:nvPr/>
          </p:nvSpPr>
          <p:spPr>
            <a:xfrm>
              <a:off x="2847703" y="797091"/>
              <a:ext cx="2311767" cy="1815882"/>
            </a:xfrm>
            <a:prstGeom prst="rect">
              <a:avLst/>
            </a:prstGeom>
            <a:noFill/>
          </p:spPr>
          <p:txBody>
            <a:bodyPr wrap="square" rtlCol="0">
              <a:spAutoFit/>
            </a:bodyPr>
            <a:lstStyle/>
            <a:p>
              <a:r>
                <a:rPr lang="en-US" sz="1400" b="1" dirty="0">
                  <a:latin typeface="Arial Narrow" panose="020B0606020202030204" pitchFamily="34" charset="0"/>
                </a:rPr>
                <a:t>The introduction of a fictional story, where you learn about the characters and the setting.  (Example: The year was 1932, a young boy waits silently by a fire.  His clothes torn and sweat falling from his forehead.)</a:t>
              </a:r>
            </a:p>
          </p:txBody>
        </p:sp>
      </p:grpSp>
      <p:grpSp>
        <p:nvGrpSpPr>
          <p:cNvPr id="188" name="Group 187"/>
          <p:cNvGrpSpPr/>
          <p:nvPr/>
        </p:nvGrpSpPr>
        <p:grpSpPr>
          <a:xfrm>
            <a:off x="1669510" y="1044369"/>
            <a:ext cx="1188209" cy="1415014"/>
            <a:chOff x="1703160" y="1038074"/>
            <a:chExt cx="1188209" cy="1415014"/>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622408" y="1502771"/>
              <a:ext cx="1298726" cy="369332"/>
            </a:xfrm>
            <a:prstGeom prst="rect">
              <a:avLst/>
            </a:prstGeom>
            <a:noFill/>
          </p:spPr>
          <p:txBody>
            <a:bodyPr wrap="square" rtlCol="0">
              <a:spAutoFit/>
            </a:bodyPr>
            <a:lstStyle/>
            <a:p>
              <a:r>
                <a:rPr lang="en-US" b="1" dirty="0" smtClean="0">
                  <a:solidFill>
                    <a:schemeClr val="bg1"/>
                  </a:solidFill>
                </a:rPr>
                <a:t>Exposition</a:t>
              </a:r>
              <a:endParaRPr lang="en-US" b="1" dirty="0">
                <a:solidFill>
                  <a:schemeClr val="bg1"/>
                </a:solidFill>
              </a:endParaRPr>
            </a:p>
          </p:txBody>
        </p:sp>
      </p:grpSp>
      <p:grpSp>
        <p:nvGrpSpPr>
          <p:cNvPr id="191" name="Group 190"/>
          <p:cNvGrpSpPr/>
          <p:nvPr/>
        </p:nvGrpSpPr>
        <p:grpSpPr>
          <a:xfrm>
            <a:off x="5144223" y="932655"/>
            <a:ext cx="1113527" cy="1584317"/>
            <a:chOff x="5102948" y="913896"/>
            <a:chExt cx="1113527" cy="1584317"/>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42294" y="1704409"/>
              <a:ext cx="1218277" cy="369332"/>
            </a:xfrm>
            <a:prstGeom prst="rect">
              <a:avLst/>
            </a:prstGeom>
            <a:noFill/>
          </p:spPr>
          <p:txBody>
            <a:bodyPr wrap="square" rtlCol="0">
              <a:spAutoFit/>
            </a:bodyPr>
            <a:lstStyle/>
            <a:p>
              <a:r>
                <a:rPr lang="en-US" b="1" dirty="0" smtClean="0">
                  <a:solidFill>
                    <a:schemeClr val="bg1"/>
                  </a:solidFill>
                </a:rPr>
                <a:t>Resolution</a:t>
              </a:r>
              <a:endParaRPr lang="en-US" b="1" dirty="0">
                <a:solidFill>
                  <a:schemeClr val="bg1"/>
                </a:solidFill>
              </a:endParaRPr>
            </a:p>
          </p:txBody>
        </p:sp>
      </p:grpSp>
      <p:sp>
        <p:nvSpPr>
          <p:cNvPr id="194" name="TextBox 193"/>
          <p:cNvSpPr txBox="1"/>
          <p:nvPr/>
        </p:nvSpPr>
        <p:spPr>
          <a:xfrm>
            <a:off x="7792444" y="3628639"/>
            <a:ext cx="1199728"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Exposition</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cstate="print">
              <a:extLst>
                <a:ext uri="{28A0092B-C50C-407E-A947-70E740481C1C}">
                  <a14:useLocalDpi xmlns:a14="http://schemas.microsoft.com/office/drawing/2010/main" val="0"/>
                </a:ext>
              </a:extLst>
            </a:blip>
            <a:stretch>
              <a:fillRect/>
            </a:stretch>
          </p:blipFill>
          <p:spPr>
            <a:xfrm>
              <a:off x="3188260" y="3665815"/>
              <a:ext cx="1726668" cy="1098788"/>
            </a:xfrm>
            <a:prstGeom prst="rect">
              <a:avLst/>
            </a:prstGeom>
          </p:spPr>
        </p:pic>
        <p:sp>
          <p:nvSpPr>
            <p:cNvPr id="202" name="TextBox 201"/>
            <p:cNvSpPr txBox="1"/>
            <p:nvPr/>
          </p:nvSpPr>
          <p:spPr>
            <a:xfrm>
              <a:off x="2830814" y="512308"/>
              <a:ext cx="2311767" cy="2308324"/>
            </a:xfrm>
            <a:prstGeom prst="rect">
              <a:avLst/>
            </a:prstGeom>
            <a:noFill/>
          </p:spPr>
          <p:txBody>
            <a:bodyPr wrap="square" rtlCol="0">
              <a:spAutoFit/>
            </a:bodyPr>
            <a:lstStyle/>
            <a:p>
              <a:r>
                <a:rPr lang="en-US" sz="1600" b="1" dirty="0">
                  <a:latin typeface="Arial Narrow" panose="020B0606020202030204" pitchFamily="34" charset="0"/>
                </a:rPr>
                <a:t>Events that happen after the climax, when the story begins to get towards the end.  (The victory was amazing, but the effects of the win would soon be discovered when he saw his fish belly up in the aquarium.)</a:t>
              </a:r>
            </a:p>
          </p:txBody>
        </p:sp>
      </p:grpSp>
      <p:grpSp>
        <p:nvGrpSpPr>
          <p:cNvPr id="203" name="Group 202"/>
          <p:cNvGrpSpPr/>
          <p:nvPr/>
        </p:nvGrpSpPr>
        <p:grpSpPr>
          <a:xfrm>
            <a:off x="1669900" y="1045219"/>
            <a:ext cx="1188209" cy="1465703"/>
            <a:chOff x="1703160" y="987385"/>
            <a:chExt cx="1188209" cy="1465703"/>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343305"/>
              <a:ext cx="1358172" cy="646331"/>
            </a:xfrm>
            <a:prstGeom prst="rect">
              <a:avLst/>
            </a:prstGeom>
            <a:noFill/>
          </p:spPr>
          <p:txBody>
            <a:bodyPr wrap="square" rtlCol="0">
              <a:spAutoFit/>
            </a:bodyPr>
            <a:lstStyle/>
            <a:p>
              <a:r>
                <a:rPr lang="en-US" b="1" dirty="0" smtClean="0">
                  <a:solidFill>
                    <a:schemeClr val="bg1"/>
                  </a:solidFill>
                </a:rPr>
                <a:t>Falling Action</a:t>
              </a:r>
              <a:endParaRPr lang="en-US" b="1" dirty="0">
                <a:solidFill>
                  <a:schemeClr val="bg1"/>
                </a:solidFill>
              </a:endParaRPr>
            </a:p>
          </p:txBody>
        </p:sp>
      </p:grpSp>
      <p:grpSp>
        <p:nvGrpSpPr>
          <p:cNvPr id="206" name="Group 205"/>
          <p:cNvGrpSpPr/>
          <p:nvPr/>
        </p:nvGrpSpPr>
        <p:grpSpPr>
          <a:xfrm>
            <a:off x="5165934" y="932668"/>
            <a:ext cx="1113527" cy="1587612"/>
            <a:chOff x="5102948" y="913896"/>
            <a:chExt cx="1113527" cy="158761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136761" y="1656134"/>
              <a:ext cx="1321417" cy="369332"/>
            </a:xfrm>
            <a:prstGeom prst="rect">
              <a:avLst/>
            </a:prstGeom>
            <a:noFill/>
          </p:spPr>
          <p:txBody>
            <a:bodyPr wrap="square" rtlCol="0">
              <a:spAutoFit/>
            </a:bodyPr>
            <a:lstStyle/>
            <a:p>
              <a:r>
                <a:rPr lang="en-US" b="1" dirty="0" smtClean="0">
                  <a:solidFill>
                    <a:schemeClr val="bg1"/>
                  </a:solidFill>
                </a:rPr>
                <a:t>Exposition</a:t>
              </a:r>
              <a:endParaRPr lang="en-US" b="1" dirty="0">
                <a:solidFill>
                  <a:schemeClr val="bg1"/>
                </a:solidFill>
              </a:endParaRPr>
            </a:p>
          </p:txBody>
        </p:sp>
      </p:grpSp>
      <p:sp>
        <p:nvSpPr>
          <p:cNvPr id="209" name="TextBox 208"/>
          <p:cNvSpPr txBox="1"/>
          <p:nvPr/>
        </p:nvSpPr>
        <p:spPr>
          <a:xfrm>
            <a:off x="7748916" y="3918508"/>
            <a:ext cx="1083694" cy="523220"/>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Falling Action</a:t>
            </a:r>
            <a:endParaRPr lang="en-US" sz="14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cstate="print">
              <a:extLst>
                <a:ext uri="{28A0092B-C50C-407E-A947-70E740481C1C}">
                  <a14:useLocalDpi xmlns:a14="http://schemas.microsoft.com/office/drawing/2010/main" val="0"/>
                </a:ext>
              </a:extLst>
            </a:blip>
            <a:stretch>
              <a:fillRect/>
            </a:stretch>
          </p:blipFill>
          <p:spPr>
            <a:xfrm>
              <a:off x="3210116" y="3683025"/>
              <a:ext cx="1714329" cy="1155761"/>
            </a:xfrm>
            <a:prstGeom prst="rect">
              <a:avLst/>
            </a:prstGeom>
          </p:spPr>
        </p:pic>
        <p:sp>
          <p:nvSpPr>
            <p:cNvPr id="233" name="TextBox 232"/>
            <p:cNvSpPr txBox="1"/>
            <p:nvPr/>
          </p:nvSpPr>
          <p:spPr>
            <a:xfrm>
              <a:off x="2762782" y="837665"/>
              <a:ext cx="2649256" cy="1754326"/>
            </a:xfrm>
            <a:prstGeom prst="rect">
              <a:avLst/>
            </a:prstGeom>
            <a:noFill/>
          </p:spPr>
          <p:txBody>
            <a:bodyPr wrap="square" rtlCol="0">
              <a:spAutoFit/>
            </a:bodyPr>
            <a:lstStyle/>
            <a:p>
              <a:r>
                <a:rPr lang="en-US" b="1" dirty="0">
                  <a:latin typeface="Arial Narrow" panose="020B0606020202030204" pitchFamily="34" charset="0"/>
                </a:rPr>
                <a:t>Going back to an earlier time in someone's life. (Example: The boy had a _____________ about the first time he had met the monster in his closet.)</a:t>
              </a:r>
            </a:p>
          </p:txBody>
        </p:sp>
      </p:grpSp>
      <p:grpSp>
        <p:nvGrpSpPr>
          <p:cNvPr id="234" name="Group 233"/>
          <p:cNvGrpSpPr/>
          <p:nvPr/>
        </p:nvGrpSpPr>
        <p:grpSpPr>
          <a:xfrm>
            <a:off x="1626656" y="885425"/>
            <a:ext cx="1188209" cy="1633514"/>
            <a:chOff x="1703160" y="825199"/>
            <a:chExt cx="1188209" cy="1633514"/>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539956" y="1472679"/>
              <a:ext cx="1633514" cy="338554"/>
            </a:xfrm>
            <a:prstGeom prst="rect">
              <a:avLst/>
            </a:prstGeom>
            <a:noFill/>
          </p:spPr>
          <p:txBody>
            <a:bodyPr wrap="square" rtlCol="0">
              <a:spAutoFit/>
            </a:bodyPr>
            <a:lstStyle/>
            <a:p>
              <a:r>
                <a:rPr lang="en-US" sz="1600" b="1" dirty="0" smtClean="0">
                  <a:solidFill>
                    <a:schemeClr val="bg1"/>
                  </a:solidFill>
                </a:rPr>
                <a:t>Foreshadowing</a:t>
              </a:r>
              <a:endParaRPr lang="en-US" sz="1600" b="1" dirty="0">
                <a:solidFill>
                  <a:schemeClr val="bg1"/>
                </a:solidFill>
              </a:endParaRPr>
            </a:p>
          </p:txBody>
        </p:sp>
      </p:grpSp>
      <p:grpSp>
        <p:nvGrpSpPr>
          <p:cNvPr id="237" name="Group 236"/>
          <p:cNvGrpSpPr/>
          <p:nvPr/>
        </p:nvGrpSpPr>
        <p:grpSpPr>
          <a:xfrm>
            <a:off x="5155607" y="805713"/>
            <a:ext cx="1113527" cy="1580605"/>
            <a:chOff x="5102948" y="796985"/>
            <a:chExt cx="1113527" cy="1580605"/>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33900" y="1418011"/>
              <a:ext cx="1580605" cy="338554"/>
            </a:xfrm>
            <a:prstGeom prst="rect">
              <a:avLst/>
            </a:prstGeom>
            <a:noFill/>
          </p:spPr>
          <p:txBody>
            <a:bodyPr wrap="square" rtlCol="0">
              <a:spAutoFit/>
            </a:bodyPr>
            <a:lstStyle/>
            <a:p>
              <a:r>
                <a:rPr lang="en-US" sz="1600" b="1" dirty="0" smtClean="0">
                  <a:solidFill>
                    <a:schemeClr val="bg1"/>
                  </a:solidFill>
                </a:rPr>
                <a:t>Flashback</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34884" y="4529419"/>
            <a:ext cx="1217067"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Flashback</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cstate="print">
              <a:extLst>
                <a:ext uri="{28A0092B-C50C-407E-A947-70E740481C1C}">
                  <a14:useLocalDpi xmlns:a14="http://schemas.microsoft.com/office/drawing/2010/main" val="0"/>
                </a:ext>
              </a:extLst>
            </a:blip>
            <a:stretch>
              <a:fillRect/>
            </a:stretch>
          </p:blipFill>
          <p:spPr>
            <a:xfrm>
              <a:off x="3200062" y="3665815"/>
              <a:ext cx="1728193" cy="968504"/>
            </a:xfrm>
            <a:prstGeom prst="rect">
              <a:avLst/>
            </a:prstGeom>
          </p:spPr>
        </p:pic>
        <p:sp>
          <p:nvSpPr>
            <p:cNvPr id="248" name="TextBox 247"/>
            <p:cNvSpPr txBox="1"/>
            <p:nvPr/>
          </p:nvSpPr>
          <p:spPr>
            <a:xfrm>
              <a:off x="2731520" y="955656"/>
              <a:ext cx="2649256" cy="1323439"/>
            </a:xfrm>
            <a:prstGeom prst="rect">
              <a:avLst/>
            </a:prstGeom>
            <a:noFill/>
          </p:spPr>
          <p:txBody>
            <a:bodyPr wrap="square" rtlCol="0">
              <a:spAutoFit/>
            </a:bodyPr>
            <a:lstStyle/>
            <a:p>
              <a:r>
                <a:rPr lang="en-US" sz="1600" b="1" dirty="0">
                  <a:latin typeface="Arial Narrow" panose="020B0606020202030204" pitchFamily="34" charset="0"/>
                </a:rPr>
                <a:t>An extreme exaggeration, authors use these to get readers to notice a part of text.  (“I have a mountain of homework!”)</a:t>
              </a:r>
            </a:p>
          </p:txBody>
        </p:sp>
      </p:grpSp>
      <p:grpSp>
        <p:nvGrpSpPr>
          <p:cNvPr id="249" name="Group 248"/>
          <p:cNvGrpSpPr/>
          <p:nvPr/>
        </p:nvGrpSpPr>
        <p:grpSpPr>
          <a:xfrm rot="21449500">
            <a:off x="1700986" y="669154"/>
            <a:ext cx="1188209" cy="1821299"/>
            <a:chOff x="1714488" y="611438"/>
            <a:chExt cx="1188209" cy="1821299"/>
          </a:xfrm>
        </p:grpSpPr>
        <p:sp>
          <p:nvSpPr>
            <p:cNvPr id="250" name="Isosceles Triangle 13"/>
            <p:cNvSpPr/>
            <p:nvPr/>
          </p:nvSpPr>
          <p:spPr>
            <a:xfrm rot="1313333" flipH="1">
              <a:off x="1714488" y="1033495"/>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329274">
              <a:off x="1530258" y="1258653"/>
              <a:ext cx="1602208" cy="307777"/>
            </a:xfrm>
            <a:prstGeom prst="rect">
              <a:avLst/>
            </a:prstGeom>
            <a:noFill/>
          </p:spPr>
          <p:txBody>
            <a:bodyPr wrap="square" rtlCol="0">
              <a:spAutoFit/>
            </a:bodyPr>
            <a:lstStyle/>
            <a:p>
              <a:r>
                <a:rPr lang="en-US" sz="1400" b="1" dirty="0" smtClean="0">
                  <a:solidFill>
                    <a:schemeClr val="bg1"/>
                  </a:solidFill>
                </a:rPr>
                <a:t>Idiom</a:t>
              </a:r>
              <a:endParaRPr lang="en-US" sz="1400" b="1" dirty="0">
                <a:solidFill>
                  <a:schemeClr val="bg1"/>
                </a:solidFill>
              </a:endParaRPr>
            </a:p>
          </p:txBody>
        </p:sp>
      </p:grpSp>
      <p:grpSp>
        <p:nvGrpSpPr>
          <p:cNvPr id="252" name="Group 251"/>
          <p:cNvGrpSpPr/>
          <p:nvPr/>
        </p:nvGrpSpPr>
        <p:grpSpPr>
          <a:xfrm>
            <a:off x="5134779" y="923358"/>
            <a:ext cx="1113527" cy="1519981"/>
            <a:chOff x="5102948" y="913896"/>
            <a:chExt cx="1113527" cy="1519981"/>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68216" y="1630387"/>
              <a:ext cx="1268426" cy="338554"/>
            </a:xfrm>
            <a:prstGeom prst="rect">
              <a:avLst/>
            </a:prstGeom>
            <a:noFill/>
          </p:spPr>
          <p:txBody>
            <a:bodyPr wrap="square" rtlCol="0">
              <a:spAutoFit/>
            </a:bodyPr>
            <a:lstStyle/>
            <a:p>
              <a:pPr algn="ctr"/>
              <a:r>
                <a:rPr lang="en-US" sz="1600" b="1" dirty="0" smtClean="0">
                  <a:solidFill>
                    <a:schemeClr val="bg1"/>
                  </a:solidFill>
                </a:rPr>
                <a:t>Hyperbole</a:t>
              </a:r>
              <a:endParaRPr lang="en-US" sz="1600"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42634" y="4982282"/>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Hyperbole</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31990" y="54904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1010" y="249726"/>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335953" y="3562864"/>
              <a:ext cx="1455828" cy="1444499"/>
            </a:xfrm>
            <a:prstGeom prst="rect">
              <a:avLst/>
            </a:prstGeom>
          </p:spPr>
        </p:pic>
        <p:sp>
          <p:nvSpPr>
            <p:cNvPr id="265" name="TextBox 264"/>
            <p:cNvSpPr txBox="1"/>
            <p:nvPr/>
          </p:nvSpPr>
          <p:spPr>
            <a:xfrm>
              <a:off x="2795385" y="674129"/>
              <a:ext cx="2311767" cy="1815882"/>
            </a:xfrm>
            <a:prstGeom prst="rect">
              <a:avLst/>
            </a:prstGeom>
            <a:noFill/>
          </p:spPr>
          <p:txBody>
            <a:bodyPr wrap="square" rtlCol="0">
              <a:spAutoFit/>
            </a:bodyPr>
            <a:lstStyle/>
            <a:p>
              <a:r>
                <a:rPr lang="en-US" sz="1600" b="1" dirty="0">
                  <a:latin typeface="Arial Narrow" panose="020B0606020202030204" pitchFamily="34" charset="0"/>
                </a:rPr>
                <a:t>A phrase that has a literal and figurative meaning. If you do exactly what it says you may look very silly.  (You blew your lid when you found out about your grade.)</a:t>
              </a:r>
            </a:p>
          </p:txBody>
        </p:sp>
      </p:grpSp>
      <p:grpSp>
        <p:nvGrpSpPr>
          <p:cNvPr id="266" name="Group 265"/>
          <p:cNvGrpSpPr/>
          <p:nvPr/>
        </p:nvGrpSpPr>
        <p:grpSpPr>
          <a:xfrm rot="253259">
            <a:off x="1680938" y="480809"/>
            <a:ext cx="1188209" cy="2055897"/>
            <a:chOff x="1703160" y="397191"/>
            <a:chExt cx="1188209" cy="2055897"/>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7907311">
              <a:off x="1501657" y="1158153"/>
              <a:ext cx="1891255" cy="369332"/>
            </a:xfrm>
            <a:prstGeom prst="rect">
              <a:avLst/>
            </a:prstGeom>
            <a:noFill/>
          </p:spPr>
          <p:txBody>
            <a:bodyPr wrap="square" rtlCol="0">
              <a:spAutoFit/>
            </a:bodyPr>
            <a:lstStyle/>
            <a:p>
              <a:r>
                <a:rPr lang="en-US" b="1" dirty="0" smtClean="0">
                  <a:solidFill>
                    <a:schemeClr val="bg1"/>
                  </a:solidFill>
                </a:rPr>
                <a:t>Idiom</a:t>
              </a:r>
              <a:endParaRPr lang="en-US" b="1" dirty="0">
                <a:solidFill>
                  <a:schemeClr val="bg1"/>
                </a:solidFill>
              </a:endParaRPr>
            </a:p>
          </p:txBody>
        </p:sp>
      </p:grpSp>
      <p:grpSp>
        <p:nvGrpSpPr>
          <p:cNvPr id="269" name="Group 268"/>
          <p:cNvGrpSpPr/>
          <p:nvPr/>
        </p:nvGrpSpPr>
        <p:grpSpPr>
          <a:xfrm>
            <a:off x="5135849" y="971900"/>
            <a:ext cx="1113527" cy="1580551"/>
            <a:chOff x="5102948" y="913896"/>
            <a:chExt cx="1113527" cy="1580551"/>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20911" y="1603048"/>
              <a:ext cx="1413467" cy="369332"/>
            </a:xfrm>
            <a:prstGeom prst="rect">
              <a:avLst/>
            </a:prstGeom>
            <a:noFill/>
          </p:spPr>
          <p:txBody>
            <a:bodyPr wrap="square" rtlCol="0">
              <a:spAutoFit/>
            </a:bodyPr>
            <a:lstStyle/>
            <a:p>
              <a:r>
                <a:rPr lang="en-US" b="1" dirty="0" smtClean="0">
                  <a:solidFill>
                    <a:schemeClr val="bg1"/>
                  </a:solidFill>
                </a:rPr>
                <a:t>Hyperbole</a:t>
              </a:r>
              <a:endParaRPr lang="en-US" b="1" dirty="0">
                <a:solidFill>
                  <a:schemeClr val="bg1"/>
                </a:solidFill>
              </a:endParaRPr>
            </a:p>
          </p:txBody>
        </p:sp>
      </p:grpSp>
      <p:sp>
        <p:nvSpPr>
          <p:cNvPr id="272" name="TextBox 271"/>
          <p:cNvSpPr txBox="1"/>
          <p:nvPr/>
        </p:nvSpPr>
        <p:spPr>
          <a:xfrm>
            <a:off x="7619353" y="5445395"/>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Idiom</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23112" y="207590"/>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376178" y="3666781"/>
              <a:ext cx="1433775" cy="1241301"/>
            </a:xfrm>
            <a:prstGeom prst="rect">
              <a:avLst/>
            </a:prstGeom>
          </p:spPr>
        </p:pic>
        <p:sp>
          <p:nvSpPr>
            <p:cNvPr id="280" name="TextBox 279"/>
            <p:cNvSpPr txBox="1"/>
            <p:nvPr/>
          </p:nvSpPr>
          <p:spPr>
            <a:xfrm>
              <a:off x="2745222" y="798658"/>
              <a:ext cx="2456191" cy="1569660"/>
            </a:xfrm>
            <a:prstGeom prst="rect">
              <a:avLst/>
            </a:prstGeom>
            <a:noFill/>
          </p:spPr>
          <p:txBody>
            <a:bodyPr wrap="square" rtlCol="0">
              <a:spAutoFit/>
            </a:bodyPr>
            <a:lstStyle/>
            <a:p>
              <a:r>
                <a:rPr lang="en-US" sz="1600" b="1" dirty="0" smtClean="0">
                  <a:latin typeface="Arial Narrow" panose="020B0606020202030204" pitchFamily="34" charset="0"/>
                </a:rPr>
                <a:t>Words </a:t>
              </a:r>
              <a:r>
                <a:rPr lang="en-US" sz="1600" b="1" dirty="0">
                  <a:latin typeface="Arial Narrow" panose="020B0606020202030204" pitchFamily="34" charset="0"/>
                </a:rPr>
                <a:t>written as sound effects to help the reader hear the sounds that are happening in the story. (The writer used ____________ like Boom! Pop! Zing!)</a:t>
              </a:r>
            </a:p>
          </p:txBody>
        </p:sp>
      </p:grpSp>
      <p:grpSp>
        <p:nvGrpSpPr>
          <p:cNvPr id="281" name="Group 280"/>
          <p:cNvGrpSpPr/>
          <p:nvPr/>
        </p:nvGrpSpPr>
        <p:grpSpPr>
          <a:xfrm>
            <a:off x="1672814" y="569073"/>
            <a:ext cx="1188209" cy="1920670"/>
            <a:chOff x="1703160" y="532418"/>
            <a:chExt cx="1188209" cy="1920670"/>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498914" y="1339546"/>
              <a:ext cx="1891255" cy="276999"/>
            </a:xfrm>
            <a:prstGeom prst="rect">
              <a:avLst/>
            </a:prstGeom>
            <a:noFill/>
          </p:spPr>
          <p:txBody>
            <a:bodyPr wrap="square" rtlCol="0">
              <a:spAutoFit/>
            </a:bodyPr>
            <a:lstStyle/>
            <a:p>
              <a:r>
                <a:rPr lang="en-US" sz="1200" b="1" dirty="0" smtClean="0">
                  <a:solidFill>
                    <a:schemeClr val="bg1"/>
                  </a:solidFill>
                </a:rPr>
                <a:t>Onomatopoeia</a:t>
              </a:r>
              <a:endParaRPr lang="en-US" sz="1200" b="1" dirty="0">
                <a:solidFill>
                  <a:schemeClr val="bg1"/>
                </a:solidFill>
              </a:endParaRPr>
            </a:p>
          </p:txBody>
        </p:sp>
      </p:grpSp>
      <p:grpSp>
        <p:nvGrpSpPr>
          <p:cNvPr id="284" name="Group 283"/>
          <p:cNvGrpSpPr/>
          <p:nvPr/>
        </p:nvGrpSpPr>
        <p:grpSpPr>
          <a:xfrm>
            <a:off x="5158747" y="897847"/>
            <a:ext cx="1113527" cy="1399242"/>
            <a:chOff x="5102948" y="913896"/>
            <a:chExt cx="1113527" cy="1399242"/>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228494" y="1399917"/>
              <a:ext cx="1249870" cy="369332"/>
            </a:xfrm>
            <a:prstGeom prst="rect">
              <a:avLst/>
            </a:prstGeom>
            <a:noFill/>
          </p:spPr>
          <p:txBody>
            <a:bodyPr wrap="square" rtlCol="0">
              <a:spAutoFit/>
            </a:bodyPr>
            <a:lstStyle/>
            <a:p>
              <a:r>
                <a:rPr lang="en-US" b="1" dirty="0" smtClean="0">
                  <a:solidFill>
                    <a:schemeClr val="bg1"/>
                  </a:solidFill>
                </a:rPr>
                <a:t>Idiom</a:t>
              </a:r>
              <a:endParaRPr lang="en-US" b="1" dirty="0">
                <a:solidFill>
                  <a:schemeClr val="bg1"/>
                </a:solidFill>
              </a:endParaRPr>
            </a:p>
          </p:txBody>
        </p:sp>
      </p:grpSp>
      <p:sp>
        <p:nvSpPr>
          <p:cNvPr id="287" name="TextBox 286"/>
          <p:cNvSpPr txBox="1"/>
          <p:nvPr/>
        </p:nvSpPr>
        <p:spPr>
          <a:xfrm>
            <a:off x="7652520" y="5944571"/>
            <a:ext cx="1288973"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Onomatopoeia</a:t>
            </a:r>
            <a:endParaRPr lang="en-US" sz="14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661211" y="232937"/>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371479" y="3671492"/>
              <a:ext cx="1458382" cy="1054723"/>
            </a:xfrm>
            <a:prstGeom prst="rect">
              <a:avLst/>
            </a:prstGeom>
          </p:spPr>
        </p:pic>
        <p:sp>
          <p:nvSpPr>
            <p:cNvPr id="303" name="TextBox 302"/>
            <p:cNvSpPr txBox="1"/>
            <p:nvPr/>
          </p:nvSpPr>
          <p:spPr>
            <a:xfrm>
              <a:off x="2667689" y="734449"/>
              <a:ext cx="2649256" cy="2062103"/>
            </a:xfrm>
            <a:prstGeom prst="rect">
              <a:avLst/>
            </a:prstGeom>
            <a:noFill/>
          </p:spPr>
          <p:txBody>
            <a:bodyPr wrap="square" rtlCol="0">
              <a:spAutoFit/>
            </a:bodyPr>
            <a:lstStyle/>
            <a:p>
              <a:r>
                <a:rPr lang="en-US" sz="1600" b="1" dirty="0">
                  <a:latin typeface="Arial Narrow" panose="020B0606020202030204" pitchFamily="34" charset="0"/>
                </a:rPr>
                <a:t>Giving non-human things, human qualities and abilities.  (Examples: The girl used a great example of __________________ when she described how the sun smiled on us and how love slapped me in the face.)</a:t>
              </a:r>
            </a:p>
          </p:txBody>
        </p:sp>
      </p:grpSp>
      <p:grpSp>
        <p:nvGrpSpPr>
          <p:cNvPr id="304" name="Group 303"/>
          <p:cNvGrpSpPr/>
          <p:nvPr/>
        </p:nvGrpSpPr>
        <p:grpSpPr>
          <a:xfrm>
            <a:off x="1473243" y="1054665"/>
            <a:ext cx="1602208" cy="1399242"/>
            <a:chOff x="1556423" y="1075013"/>
            <a:chExt cx="1602208" cy="1399242"/>
          </a:xfrm>
        </p:grpSpPr>
        <p:sp>
          <p:nvSpPr>
            <p:cNvPr id="305" name="Isosceles Triangle 13"/>
            <p:cNvSpPr/>
            <p:nvPr/>
          </p:nvSpPr>
          <p:spPr>
            <a:xfrm rot="1313333" flipH="1">
              <a:off x="1672319" y="1075013"/>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556423" y="1494370"/>
              <a:ext cx="1602208" cy="338554"/>
            </a:xfrm>
            <a:prstGeom prst="rect">
              <a:avLst/>
            </a:prstGeom>
            <a:noFill/>
          </p:spPr>
          <p:txBody>
            <a:bodyPr wrap="square" rtlCol="0">
              <a:spAutoFit/>
            </a:bodyPr>
            <a:lstStyle/>
            <a:p>
              <a:r>
                <a:rPr lang="en-US" sz="1600" b="1" dirty="0" smtClean="0">
                  <a:solidFill>
                    <a:schemeClr val="bg1"/>
                  </a:solidFill>
                </a:rPr>
                <a:t>Hyperbole</a:t>
              </a:r>
              <a:endParaRPr lang="en-US" sz="1600" b="1" dirty="0">
                <a:solidFill>
                  <a:schemeClr val="bg1"/>
                </a:solidFill>
              </a:endParaRPr>
            </a:p>
          </p:txBody>
        </p:sp>
      </p:grpSp>
      <p:grpSp>
        <p:nvGrpSpPr>
          <p:cNvPr id="307" name="Group 306"/>
          <p:cNvGrpSpPr/>
          <p:nvPr/>
        </p:nvGrpSpPr>
        <p:grpSpPr>
          <a:xfrm>
            <a:off x="5078134" y="889289"/>
            <a:ext cx="1113527" cy="1601715"/>
            <a:chOff x="5102948" y="913896"/>
            <a:chExt cx="1113527" cy="160171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4934728" y="1571420"/>
              <a:ext cx="1580605" cy="307777"/>
            </a:xfrm>
            <a:prstGeom prst="rect">
              <a:avLst/>
            </a:prstGeom>
            <a:noFill/>
          </p:spPr>
          <p:txBody>
            <a:bodyPr wrap="square" rtlCol="0">
              <a:spAutoFit/>
            </a:bodyPr>
            <a:lstStyle/>
            <a:p>
              <a:r>
                <a:rPr lang="en-US" sz="1400" b="1" dirty="0" smtClean="0">
                  <a:solidFill>
                    <a:schemeClr val="bg1"/>
                  </a:solidFill>
                </a:rPr>
                <a:t>Personification</a:t>
              </a:r>
              <a:endParaRPr lang="en-US" sz="14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85722" y="649225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658258" y="6405518"/>
            <a:ext cx="133391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Personification</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11708" y="1041908"/>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850052" y="5357872"/>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Phytoplankton in the ocean are responsible for producing what percent of our oxygen?</a:t>
            </a:r>
            <a:endParaRPr lang="en-US" sz="1350" dirty="0">
              <a:solidFill>
                <a:schemeClr val="tx1"/>
              </a:solidFill>
              <a:latin typeface="Arial Black" panose="020B0A04020102020204" pitchFamily="34" charset="0"/>
            </a:endParaRPr>
          </a:p>
        </p:txBody>
      </p:sp>
      <p:sp>
        <p:nvSpPr>
          <p:cNvPr id="292" name="Oval 291"/>
          <p:cNvSpPr/>
          <p:nvPr/>
        </p:nvSpPr>
        <p:spPr>
          <a:xfrm>
            <a:off x="3034966" y="5914065"/>
            <a:ext cx="902360" cy="433792"/>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50%</a:t>
            </a:r>
            <a:endParaRPr lang="en-US" dirty="0"/>
          </a:p>
        </p:txBody>
      </p:sp>
      <p:sp>
        <p:nvSpPr>
          <p:cNvPr id="293" name="Oval 292"/>
          <p:cNvSpPr/>
          <p:nvPr/>
        </p:nvSpPr>
        <p:spPr>
          <a:xfrm>
            <a:off x="1997551" y="5914065"/>
            <a:ext cx="902360" cy="433792"/>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20%</a:t>
            </a:r>
            <a:endParaRPr lang="en-US" dirty="0"/>
          </a:p>
        </p:txBody>
      </p:sp>
      <p:sp>
        <p:nvSpPr>
          <p:cNvPr id="294" name="Oval 293"/>
          <p:cNvSpPr/>
          <p:nvPr/>
        </p:nvSpPr>
        <p:spPr>
          <a:xfrm>
            <a:off x="4073011" y="5914408"/>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90%</a:t>
            </a:r>
            <a:endParaRPr lang="en-US" dirty="0"/>
          </a:p>
        </p:txBody>
      </p:sp>
      <p:sp>
        <p:nvSpPr>
          <p:cNvPr id="295" name="Oval 294"/>
          <p:cNvSpPr/>
          <p:nvPr/>
        </p:nvSpPr>
        <p:spPr>
          <a:xfrm>
            <a:off x="5065694" y="5914065"/>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40524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3" name="Title 1"/>
          <p:cNvSpPr txBox="1">
            <a:spLocks/>
          </p:cNvSpPr>
          <p:nvPr/>
        </p:nvSpPr>
        <p:spPr>
          <a:xfrm>
            <a:off x="3198813" y="226006"/>
            <a:ext cx="4725987" cy="519113"/>
          </a:xfrm>
          <a:prstGeom prst="rect">
            <a:avLst/>
          </a:prstGeom>
          <a:ln>
            <a:noFill/>
          </a:ln>
        </p:spPr>
        <p:txBody>
          <a:bodyPr anchor="b">
            <a:normAutofit fontScale="90000" lnSpcReduction="10000"/>
          </a:bodyPr>
          <a:lstStyle>
            <a:lvl1pPr algn="l" rtl="0" eaLnBrk="0" fontAlgn="base" hangingPunct="0">
              <a:spcBef>
                <a:spcPct val="0"/>
              </a:spcBef>
              <a:spcAft>
                <a:spcPct val="0"/>
              </a:spcAft>
              <a:defRPr sz="3200" b="1" kern="1200">
                <a:ln w="12700">
                  <a:no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a:lstStyle>
          <a:p>
            <a:pPr>
              <a:defRPr/>
            </a:pPr>
            <a:r>
              <a:rPr lang="en-US" dirty="0" smtClean="0">
                <a:solidFill>
                  <a:prstClr val="black"/>
                </a:solidFill>
              </a:rPr>
              <a:t>RESOURCE PAGE</a:t>
            </a:r>
            <a:endParaRPr lang="en-US" dirty="0">
              <a:solidFill>
                <a:prstClr val="black"/>
              </a:solidFill>
            </a:endParaRPr>
          </a:p>
        </p:txBody>
      </p:sp>
      <p:sp>
        <p:nvSpPr>
          <p:cNvPr id="5" name="TextBox 8"/>
          <p:cNvSpPr txBox="1">
            <a:spLocks noChangeArrowheads="1"/>
          </p:cNvSpPr>
          <p:nvPr/>
        </p:nvSpPr>
        <p:spPr bwMode="auto">
          <a:xfrm>
            <a:off x="704850" y="1355513"/>
            <a:ext cx="7929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THANK YOU TO PERSENTER MEDIA FOR PERMISSION TO USE ANIMATIONS, AND CLIPART FOR OUR PRODUCTS.</a:t>
            </a:r>
          </a:p>
        </p:txBody>
      </p:sp>
      <p:pic>
        <p:nvPicPr>
          <p:cNvPr id="6" name="Picture 5">
            <a:hlinkClick r:id="" action="ppaction://noaction"/>
          </p:cNvPr>
          <p:cNvPicPr>
            <a:picLocks noChangeAspect="1"/>
          </p:cNvPicPr>
          <p:nvPr/>
        </p:nvPicPr>
        <p:blipFill>
          <a:blip r:embed="rId3"/>
          <a:stretch>
            <a:fillRect/>
          </a:stretch>
        </p:blipFill>
        <p:spPr>
          <a:xfrm>
            <a:off x="3455809" y="5456025"/>
            <a:ext cx="2232381" cy="1331062"/>
          </a:xfrm>
          <a:prstGeom prst="rect">
            <a:avLst/>
          </a:prstGeom>
          <a:ln>
            <a:noFill/>
          </a:ln>
          <a:effectLst>
            <a:softEdge rad="112500"/>
          </a:effectLst>
        </p:spPr>
      </p:pic>
      <p:sp>
        <p:nvSpPr>
          <p:cNvPr id="8" name="TextBox 13"/>
          <p:cNvSpPr txBox="1">
            <a:spLocks noChangeArrowheads="1"/>
          </p:cNvSpPr>
          <p:nvPr/>
        </p:nvSpPr>
        <p:spPr bwMode="auto">
          <a:xfrm>
            <a:off x="538705" y="2397115"/>
            <a:ext cx="385549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rPr>
              <a:t>CONNECT WITH US AT:</a:t>
            </a: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a:solidFill>
                  <a:srgbClr val="FF0000"/>
                </a:solidFill>
                <a:hlinkClick r:id="rId4"/>
              </a:rPr>
              <a:t>mypersonalpaths@gmail.com</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err="1" smtClean="0">
                <a:solidFill>
                  <a:srgbClr val="FF0000"/>
                </a:solidFill>
                <a:hlinkClick r:id="rId5"/>
              </a:rPr>
              <a:t>MyPATHS</a:t>
            </a:r>
            <a:r>
              <a:rPr lang="en-US" altLang="en-US" b="1" dirty="0" smtClean="0">
                <a:solidFill>
                  <a:srgbClr val="FF0000"/>
                </a:solidFill>
                <a:hlinkClick r:id="rId5"/>
              </a:rPr>
              <a:t> Blog</a:t>
            </a:r>
            <a:endParaRPr lang="en-US" altLang="en-US" b="1" dirty="0" smtClean="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6"/>
              </a:rPr>
              <a:t>FACEBOOK</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7"/>
              </a:rPr>
              <a:t>PINTEREST</a:t>
            </a:r>
            <a:endParaRPr lang="en-US" altLang="en-US" b="1" dirty="0">
              <a:solidFill>
                <a:srgbClr val="FF0000"/>
              </a:solidFill>
            </a:endParaRPr>
          </a:p>
        </p:txBody>
      </p:sp>
      <p:sp>
        <p:nvSpPr>
          <p:cNvPr id="7" name="TextBox 2">
            <a:hlinkClick r:id="" action="ppaction://hlinkshowjump?jump=nextslide"/>
          </p:cNvPr>
          <p:cNvSpPr txBox="1"/>
          <p:nvPr/>
        </p:nvSpPr>
        <p:spPr>
          <a:xfrm>
            <a:off x="4563720" y="2397115"/>
            <a:ext cx="381738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RELATED PRODUCTS:</a:t>
            </a:r>
          </a:p>
          <a:p>
            <a:pPr algn="ctr"/>
            <a:endParaRPr lang="en-US" dirty="0">
              <a:solidFill>
                <a:schemeClr val="bg1"/>
              </a:solidFill>
              <a:hlinkClick r:id="rId5"/>
            </a:endParaRPr>
          </a:p>
          <a:p>
            <a:pPr algn="ctr"/>
            <a:r>
              <a:rPr lang="en-US" sz="1200" dirty="0">
                <a:solidFill>
                  <a:schemeClr val="bg1"/>
                </a:solidFill>
                <a:latin typeface="Arial" panose="020B0604020202020204" pitchFamily="34" charset="0"/>
                <a:cs typeface="Arial" panose="020B0604020202020204" pitchFamily="34" charset="0"/>
                <a:hlinkClick r:id="rId8"/>
              </a:rPr>
              <a:t>MAP TESTING READING QUIZZES COMPLETE RIT PACKAGE! (ALL RIT BANDS INCLUDED)</a:t>
            </a: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smtClean="0">
              <a:solidFill>
                <a:schemeClr val="bg1"/>
              </a:solidFill>
              <a:latin typeface="Arial" panose="020B0604020202020204" pitchFamily="34" charset="0"/>
              <a:cs typeface="Arial" panose="020B0604020202020204" pitchFamily="34" charset="0"/>
              <a:hlinkClick r:id=""/>
            </a:endParaRPr>
          </a:p>
          <a:p>
            <a:pPr algn="ctr"/>
            <a:r>
              <a:rPr lang="en-US" sz="1200" dirty="0" smtClean="0">
                <a:solidFill>
                  <a:schemeClr val="bg1"/>
                </a:solidFill>
                <a:latin typeface="Arial" panose="020B0604020202020204" pitchFamily="34" charset="0"/>
                <a:cs typeface="Arial" panose="020B0604020202020204" pitchFamily="34" charset="0"/>
                <a:hlinkClick r:id=""/>
              </a:rPr>
              <a:t>MAP </a:t>
            </a:r>
            <a:r>
              <a:rPr lang="en-US" sz="1200" dirty="0">
                <a:solidFill>
                  <a:schemeClr val="bg1"/>
                </a:solidFill>
                <a:latin typeface="Arial" panose="020B0604020202020204" pitchFamily="34" charset="0"/>
                <a:cs typeface="Arial" panose="020B0604020202020204" pitchFamily="34" charset="0"/>
                <a:hlinkClick r:id="rId9"/>
              </a:rPr>
              <a:t>TEST READING VOCABULARY GAME - Professor </a:t>
            </a:r>
            <a:r>
              <a:rPr lang="en-US" sz="1200" dirty="0" smtClean="0">
                <a:solidFill>
                  <a:schemeClr val="bg1"/>
                </a:solidFill>
                <a:latin typeface="Arial" panose="020B0604020202020204" pitchFamily="34" charset="0"/>
                <a:cs typeface="Arial" panose="020B0604020202020204" pitchFamily="34" charset="0"/>
                <a:hlinkClick r:id="rId9"/>
              </a:rPr>
              <a:t>Lab coat </a:t>
            </a:r>
            <a:r>
              <a:rPr lang="en-US" sz="1200" dirty="0">
                <a:solidFill>
                  <a:schemeClr val="bg1"/>
                </a:solidFill>
                <a:latin typeface="Arial" panose="020B0604020202020204" pitchFamily="34" charset="0"/>
                <a:cs typeface="Arial" panose="020B0604020202020204" pitchFamily="34" charset="0"/>
                <a:hlinkClick r:id="rId9"/>
              </a:rPr>
              <a:t>(ALL RIT BANDS 141-260</a:t>
            </a:r>
            <a:r>
              <a:rPr lang="en-US" sz="1200" dirty="0" smtClean="0">
                <a:solidFill>
                  <a:schemeClr val="bg1"/>
                </a:solidFill>
                <a:latin typeface="Arial" panose="020B0604020202020204" pitchFamily="34" charset="0"/>
                <a:cs typeface="Arial" panose="020B0604020202020204" pitchFamily="34" charset="0"/>
                <a:hlinkClick r:id="rId9"/>
              </a:rPr>
              <a:t>)</a:t>
            </a:r>
            <a:endParaRPr lang="en-US" sz="1200" dirty="0" smtClean="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hlinkClick r:id="rId4"/>
            </a:endParaRPr>
          </a:p>
          <a:p>
            <a:pPr algn="ctr"/>
            <a:r>
              <a:rPr lang="en-US" sz="1200" dirty="0">
                <a:latin typeface="Arial" panose="020B0604020202020204" pitchFamily="34" charset="0"/>
                <a:cs typeface="Arial" panose="020B0604020202020204" pitchFamily="34" charset="0"/>
                <a:hlinkClick r:id="rId10"/>
              </a:rPr>
              <a:t>MAP TEST READING VOCABULARY GAME BUNDLE- Road Trip (ALL RIT BANDS 141-260)</a:t>
            </a:r>
            <a:endParaRPr lang="en-US" sz="1200" dirty="0">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hlinkClick r:id="rId11"/>
              </a:rPr>
              <a:t>MAP TEST READING VOCABULARY GAME - Real Bingo (ALL RIT BANDS 141-260</a:t>
            </a:r>
            <a:r>
              <a:rPr lang="en-US" sz="1200" dirty="0" smtClean="0">
                <a:latin typeface="Arial" panose="020B0604020202020204" pitchFamily="34" charset="0"/>
                <a:cs typeface="Arial" panose="020B0604020202020204" pitchFamily="34" charset="0"/>
                <a:hlinkClick r:id="rId11"/>
              </a:rPr>
              <a:t>)</a:t>
            </a:r>
            <a:endParaRPr lang="en-US" sz="1200" dirty="0" smtClean="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7633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PICPATH" val="..\DOWNLOADS"/>
</p:tagLst>
</file>

<file path=ppt/tags/tag2.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3.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4.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5.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6.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7.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8.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9.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erMedia.com - Scientist Experiments - Animated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4500</TotalTime>
  <Words>2328</Words>
  <Application>Microsoft Office PowerPoint</Application>
  <PresentationFormat>On-screen Show (4:3)</PresentationFormat>
  <Paragraphs>306</Paragraphs>
  <Slides>7</Slides>
  <Notes>4</Notes>
  <HiddenSlides>0</HiddenSlides>
  <MMClips>82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Black</vt:lpstr>
      <vt:lpstr>Arial Narrow</vt:lpstr>
      <vt:lpstr>Bauhaus 93</vt:lpstr>
      <vt:lpstr>Calibri</vt:lpstr>
      <vt:lpstr>Calibri Light</vt:lpstr>
      <vt:lpstr>Century Gothic</vt:lpstr>
      <vt:lpstr>Palatino Linotype</vt:lpstr>
      <vt:lpstr>Office Theme</vt:lpstr>
      <vt:lpstr>PresenterMedia.com - Scientist Experiments - Animated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Jackson</dc:creator>
  <cp:lastModifiedBy>josh jackson</cp:lastModifiedBy>
  <cp:revision>207</cp:revision>
  <dcterms:created xsi:type="dcterms:W3CDTF">2015-06-11T21:24:08Z</dcterms:created>
  <dcterms:modified xsi:type="dcterms:W3CDTF">2016-02-08T14:29:41Z</dcterms:modified>
</cp:coreProperties>
</file>