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embeddedFontLst>
    <p:embeddedFont>
      <p:font typeface="LittlePiggysToothFairy" panose="02000603000000000000" pitchFamily="2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loChalkTalk" panose="02000603000000000000" pitchFamily="2" charset="0"/>
      <p:regular r:id="rId15"/>
    </p:embeddedFont>
    <p:embeddedFont>
      <p:font typeface="LittlePiggysCapris" panose="02000603000000000000" pitchFamily="2" charset="0"/>
      <p:regular r:id="rId16"/>
    </p:embeddedFont>
    <p:embeddedFont>
      <p:font typeface="HelloAli" panose="02000603000000000000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3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9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3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4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7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8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2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2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2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3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F2A0E-81B5-423A-8DCA-7210800D1051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8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65" y="1371600"/>
            <a:ext cx="7954071" cy="26898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6960" y="4071952"/>
            <a:ext cx="5064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ToothFairy" panose="02000603000000000000" pitchFamily="2" charset="0"/>
                <a:ea typeface="LittlePiggysToothFairy" panose="02000603000000000000" pitchFamily="2" charset="0"/>
              </a:rPr>
              <a:t>PowerPoint</a:t>
            </a:r>
            <a:endParaRPr lang="en-US" sz="5400" b="1" cap="none" spc="0" dirty="0">
              <a:ln w="17780" cmpd="sng">
                <a:solidFill>
                  <a:srgbClr val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LittlePiggysToothFairy" panose="02000603000000000000" pitchFamily="2" charset="0"/>
              <a:ea typeface="LittlePiggysToothFairy" panose="02000603000000000000" pitchFamily="2" charset="0"/>
            </a:endParaRPr>
          </a:p>
        </p:txBody>
      </p:sp>
      <p:pic>
        <p:nvPicPr>
          <p:cNvPr id="7" name="Picture 6" descr="JerseyLabel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1" y="5486399"/>
            <a:ext cx="1386419" cy="1338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5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8309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057" y="685800"/>
            <a:ext cx="84353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The Constitution divides the national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government into three parts, or branches: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2502" y="2057400"/>
            <a:ext cx="569899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cap="none" spc="0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Capris" panose="02000603000000000000" pitchFamily="2" charset="0"/>
                <a:ea typeface="LittlePiggysCapris" panose="02000603000000000000" pitchFamily="2" charset="0"/>
              </a:rPr>
              <a:t>legislative branch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Capris" panose="02000603000000000000" pitchFamily="2" charset="0"/>
                <a:ea typeface="LittlePiggysCapris" panose="02000603000000000000" pitchFamily="2" charset="0"/>
              </a:rPr>
              <a:t>executive branch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cap="none" spc="0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Capris" panose="02000603000000000000" pitchFamily="2" charset="0"/>
                <a:ea typeface="LittlePiggysCapris" panose="02000603000000000000" pitchFamily="2" charset="0"/>
              </a:rPr>
              <a:t>judicial branch</a:t>
            </a:r>
            <a:endParaRPr lang="en-US" sz="4800" cap="none" spc="0" dirty="0">
              <a:ln w="1778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LittlePiggysCapris" panose="02000603000000000000" pitchFamily="2" charset="0"/>
              <a:ea typeface="LittlePiggysCapris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5324842"/>
            <a:ext cx="66207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Each branch does a different job.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0923">
            <a:off x="352230" y="4018838"/>
            <a:ext cx="1738432" cy="26120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6551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9104" y="457200"/>
            <a:ext cx="8045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L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E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G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I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S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L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A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T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I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V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E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 B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R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A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N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C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H</a:t>
            </a:r>
            <a:endParaRPr lang="en-US" sz="5400" b="1" cap="none" spc="50" dirty="0">
              <a:ln w="11430">
                <a:solidFill>
                  <a:srgbClr val="000000"/>
                </a:solidFill>
              </a:ln>
              <a:solidFill>
                <a:srgbClr val="0070C0"/>
              </a:solidFill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04075"/>
            <a:ext cx="4142238" cy="31306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380530"/>
            <a:ext cx="6629400" cy="37548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Congress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Makes the laws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Has two parts: </a:t>
            </a:r>
          </a:p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    Senate 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and the House of </a:t>
            </a:r>
          </a:p>
          <a:p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 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  Representatives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512817"/>
              </p:ext>
            </p:extLst>
          </p:nvPr>
        </p:nvGraphicFramePr>
        <p:xfrm>
          <a:off x="685800" y="4572000"/>
          <a:ext cx="3657600" cy="1509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55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Senate</a:t>
                      </a:r>
                      <a:endParaRPr lang="en-US" sz="1600" dirty="0">
                        <a:latin typeface="HelloAli" panose="02000603000000000000" pitchFamily="2" charset="0"/>
                        <a:ea typeface="HelloAli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House</a:t>
                      </a:r>
                      <a:r>
                        <a:rPr lang="en-US" sz="1600" baseline="0" dirty="0" smtClean="0"/>
                        <a:t> of Representatives</a:t>
                      </a:r>
                      <a:endParaRPr lang="en-US" sz="1600" dirty="0">
                        <a:latin typeface="HelloAli" panose="02000603000000000000" pitchFamily="2" charset="0"/>
                        <a:ea typeface="HelloAli" panose="02000603000000000000" pitchFamily="2" charset="0"/>
                      </a:endParaRPr>
                    </a:p>
                  </a:txBody>
                  <a:tcPr/>
                </a:tc>
              </a:tr>
              <a:tr h="9304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loAli" panose="02000603000000000000" pitchFamily="2" charset="0"/>
                          <a:ea typeface="HelloAli" panose="02000603000000000000" pitchFamily="2" charset="0"/>
                        </a:rPr>
                        <a:t>Each state</a:t>
                      </a:r>
                      <a:r>
                        <a:rPr lang="en-US" sz="1600" baseline="0" dirty="0" smtClean="0">
                          <a:latin typeface="HelloAli" panose="02000603000000000000" pitchFamily="2" charset="0"/>
                          <a:ea typeface="HelloAli" panose="02000603000000000000" pitchFamily="2" charset="0"/>
                        </a:rPr>
                        <a:t> has 2</a:t>
                      </a:r>
                      <a:endParaRPr lang="en-US" sz="1600" dirty="0">
                        <a:latin typeface="HelloAli" panose="02000603000000000000" pitchFamily="2" charset="0"/>
                        <a:ea typeface="HelloAli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loAli" panose="02000603000000000000" pitchFamily="2" charset="0"/>
                          <a:ea typeface="HelloAli" panose="02000603000000000000" pitchFamily="2" charset="0"/>
                        </a:rPr>
                        <a:t>Depends on the state population</a:t>
                      </a:r>
                      <a:endParaRPr lang="en-US" sz="1600" dirty="0">
                        <a:latin typeface="HelloAli" panose="02000603000000000000" pitchFamily="2" charset="0"/>
                        <a:ea typeface="HelloAli" panose="02000603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4534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8140" y="457200"/>
            <a:ext cx="7367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X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U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ChalkTalk" panose="02000603000000000000" pitchFamily="2" charset="0"/>
                <a:ea typeface="HelloChalkTalk" panose="02000603000000000000" pitchFamily="2" charset="0"/>
              </a:rPr>
              <a:t>V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ChalkTalk" panose="02000603000000000000" pitchFamily="2" charset="0"/>
                <a:ea typeface="HelloChalkTalk" panose="02000603000000000000" pitchFamily="2" charset="0"/>
              </a:rPr>
              <a:t> B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R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ChalkTalk" panose="02000603000000000000" pitchFamily="2" charset="0"/>
                <a:ea typeface="HelloChalkTalk" panose="02000603000000000000" pitchFamily="2" charset="0"/>
              </a:rPr>
              <a:t>A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H</a:t>
            </a:r>
            <a:endParaRPr lang="en-US" sz="5400" b="1" cap="none" spc="50" dirty="0">
              <a:ln w="11430">
                <a:solidFill>
                  <a:srgbClr val="000000"/>
                </a:solidFill>
              </a:ln>
              <a:solidFill>
                <a:srgbClr val="0070C0"/>
              </a:solidFill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380530"/>
            <a:ext cx="7772400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President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Enforces, or carries out, the laws made by Congress.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Examples: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Department of Justice and Environmental Protection Agency</a:t>
            </a:r>
            <a:endParaRPr lang="en-US" sz="2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4332154"/>
            <a:ext cx="4419600" cy="2525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7779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9514" y="457200"/>
            <a:ext cx="7184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J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CC000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U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D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CC000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I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CI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CC000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A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L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 B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R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A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N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C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H</a:t>
            </a:r>
            <a:endParaRPr lang="en-US" sz="5400" b="1" cap="none" spc="50" dirty="0">
              <a:ln w="11430">
                <a:solidFill>
                  <a:srgbClr val="000000"/>
                </a:solidFill>
              </a:ln>
              <a:solidFill>
                <a:srgbClr val="0070C0"/>
              </a:solidFill>
              <a:latin typeface="LittlePiggysToothFairy" panose="02000603000000000000" pitchFamily="2" charset="0"/>
              <a:ea typeface="LittlePiggysToothFairy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380530"/>
            <a:ext cx="7772400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Highest court: Supreme Court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Decides the meanings of law and whether laws are being obeyed</a:t>
            </a:r>
            <a:endParaRPr lang="en-US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  <a:p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3446092"/>
            <a:ext cx="6489205" cy="2990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523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5086" y="457200"/>
            <a:ext cx="7213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Checks 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CC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and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 Balances</a:t>
            </a:r>
            <a:endParaRPr lang="en-US" sz="5400" b="1" cap="none" spc="50" dirty="0">
              <a:ln w="11430">
                <a:solidFill>
                  <a:srgbClr val="000000"/>
                </a:solidFill>
              </a:ln>
              <a:solidFill>
                <a:srgbClr val="0070C0"/>
              </a:solidFill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399" y="1524000"/>
            <a:ext cx="8297587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cap="none" spc="0" dirty="0" smtClean="0">
                <a:ln w="3175" cmpd="sng">
                  <a:noFill/>
                  <a:prstDash val="solid"/>
                  <a:miter lim="800000"/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The Constitution created a government </a:t>
            </a:r>
          </a:p>
          <a:p>
            <a:r>
              <a:rPr lang="en-US" sz="2800" b="1" dirty="0" smtClean="0">
                <a:ln w="3175" cmpd="sng">
                  <a:noFill/>
                  <a:prstDash val="solid"/>
                  <a:miter lim="800000"/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with three branches to make sure that </a:t>
            </a:r>
          </a:p>
          <a:p>
            <a:r>
              <a:rPr lang="en-US" sz="2800" b="1" cap="none" spc="0" dirty="0" smtClean="0">
                <a:ln w="3175" cmpd="sng">
                  <a:noFill/>
                  <a:prstDash val="solid"/>
                  <a:miter lim="800000"/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the government never held too much power.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3175" cmpd="sng">
                  <a:noFill/>
                  <a:prstDash val="solid"/>
                  <a:miter lim="800000"/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Power is divided among the three branches.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cap="none" spc="0" dirty="0" smtClean="0">
                <a:ln w="3175" cmpd="sng">
                  <a:noFill/>
                  <a:prstDash val="solid"/>
                  <a:miter lim="800000"/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To prevent each branch from becoming </a:t>
            </a:r>
          </a:p>
          <a:p>
            <a:r>
              <a:rPr lang="en-US" sz="2800" b="1" dirty="0" smtClean="0">
                <a:ln w="3175" cmpd="sng">
                  <a:noFill/>
                  <a:prstDash val="solid"/>
                  <a:miter lim="800000"/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stronger than another, a system of checks and balances </a:t>
            </a:r>
            <a:r>
              <a:rPr lang="en-US" sz="2800" b="1" cap="none" spc="0" dirty="0" smtClean="0">
                <a:ln w="3175" cmpd="sng">
                  <a:noFill/>
                  <a:prstDash val="solid"/>
                  <a:miter lim="800000"/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was set up.</a:t>
            </a:r>
          </a:p>
          <a:p>
            <a:pPr algn="ctr"/>
            <a:endParaRPr lang="en-U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Checks and balances </a:t>
            </a: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are a system that allows </a:t>
            </a: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each branch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to limit or control </a:t>
            </a:r>
          </a:p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the power of the other two.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3603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5086" y="457200"/>
            <a:ext cx="7213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Checks 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CC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and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 Balances</a:t>
            </a:r>
            <a:endParaRPr lang="en-US" sz="5400" b="1" cap="none" spc="50" dirty="0">
              <a:ln w="11430">
                <a:solidFill>
                  <a:srgbClr val="000000"/>
                </a:solidFill>
              </a:ln>
              <a:solidFill>
                <a:srgbClr val="0070C0"/>
              </a:solidFill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697" y="4648200"/>
            <a:ext cx="2482603" cy="1143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2057400"/>
            <a:ext cx="2084838" cy="1575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86" y="1752600"/>
            <a:ext cx="2590800" cy="14806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98330" y="5715000"/>
            <a:ext cx="17473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</a:rPr>
              <a:t>Supreme Court</a:t>
            </a:r>
          </a:p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</a:rPr>
              <a:t>(Judicial Branch)</a:t>
            </a:r>
            <a:endParaRPr lang="en-US" b="1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4834" y="3233268"/>
            <a:ext cx="19513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</a:rPr>
              <a:t>President</a:t>
            </a:r>
          </a:p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</a:rPr>
              <a:t>(Executive Branch)</a:t>
            </a:r>
            <a:endParaRPr lang="en-US" b="1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2590" y="3633070"/>
            <a:ext cx="20412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</a:rPr>
              <a:t>Congress</a:t>
            </a:r>
          </a:p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</a:rPr>
              <a:t>(Legislative Branch)</a:t>
            </a:r>
            <a:endParaRPr lang="en-US" b="1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8421438">
            <a:off x="5512830" y="4957148"/>
            <a:ext cx="2410477" cy="799157"/>
          </a:xfrm>
          <a:prstGeom prst="curved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3508022" y="1447800"/>
            <a:ext cx="3502378" cy="838200"/>
          </a:xfrm>
          <a:prstGeom prst="curved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13776105">
            <a:off x="1011704" y="4713406"/>
            <a:ext cx="2657939" cy="799157"/>
          </a:xfrm>
          <a:prstGeom prst="curved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 rot="10800000">
            <a:off x="3594945" y="1873309"/>
            <a:ext cx="3123123" cy="685800"/>
          </a:xfrm>
          <a:prstGeom prst="curvedUp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 rot="18951782">
            <a:off x="5927305" y="4720129"/>
            <a:ext cx="1561767" cy="683858"/>
          </a:xfrm>
          <a:prstGeom prst="curvedUp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 rot="3303289">
            <a:off x="1610220" y="4609617"/>
            <a:ext cx="1890999" cy="569483"/>
          </a:xfrm>
          <a:prstGeom prst="curvedUp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24069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4631" y="609600"/>
            <a:ext cx="5134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Capris" panose="02000603000000000000" pitchFamily="2" charset="0"/>
                <a:ea typeface="LittlePiggysCapris" panose="02000603000000000000" pitchFamily="2" charset="0"/>
              </a:rPr>
              <a:t>Separation of Powers</a:t>
            </a:r>
            <a:endParaRPr lang="en-US" sz="4000" cap="none" spc="0" dirty="0">
              <a:ln w="1778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LittlePiggysCapris" panose="02000603000000000000" pitchFamily="2" charset="0"/>
              <a:ea typeface="LittlePiggysCapris" panose="02000603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2272" y="1566901"/>
            <a:ext cx="2209800" cy="1908446"/>
            <a:chOff x="472272" y="1440597"/>
            <a:chExt cx="2209800" cy="1908446"/>
          </a:xfrm>
        </p:grpSpPr>
        <p:sp>
          <p:nvSpPr>
            <p:cNvPr id="10" name="Oval 9"/>
            <p:cNvSpPr/>
            <p:nvPr/>
          </p:nvSpPr>
          <p:spPr>
            <a:xfrm>
              <a:off x="472272" y="1440597"/>
              <a:ext cx="2209800" cy="1908446"/>
            </a:xfrm>
            <a:prstGeom prst="ellipse">
              <a:avLst/>
            </a:prstGeom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36612" y="1676400"/>
              <a:ext cx="1281120" cy="4770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5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HelloAli" panose="02000603000000000000" pitchFamily="2" charset="0"/>
                  <a:ea typeface="HelloAli" panose="02000603000000000000" pitchFamily="2" charset="0"/>
                </a:rPr>
                <a:t>Judicial</a:t>
              </a:r>
              <a:endParaRPr lang="en-US" sz="25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730" y="2169121"/>
              <a:ext cx="1590884" cy="73304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228886" y="1321491"/>
            <a:ext cx="2590800" cy="2307693"/>
            <a:chOff x="2971800" y="1426106"/>
            <a:chExt cx="2590800" cy="2307693"/>
          </a:xfrm>
        </p:grpSpPr>
        <p:sp>
          <p:nvSpPr>
            <p:cNvPr id="11" name="Oval 10"/>
            <p:cNvSpPr/>
            <p:nvPr/>
          </p:nvSpPr>
          <p:spPr>
            <a:xfrm>
              <a:off x="2971800" y="1426106"/>
              <a:ext cx="2590800" cy="2307693"/>
            </a:xfrm>
            <a:prstGeom prst="ellipse">
              <a:avLst/>
            </a:prstGeom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29000" y="1690643"/>
              <a:ext cx="1806905" cy="4770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5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HelloAli" panose="02000603000000000000" pitchFamily="2" charset="0"/>
                  <a:ea typeface="HelloAli" panose="02000603000000000000" pitchFamily="2" charset="0"/>
                </a:rPr>
                <a:t>Legislative</a:t>
              </a:r>
              <a:endParaRPr lang="en-US" sz="25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8633" y="2198871"/>
              <a:ext cx="1627638" cy="123012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324600" y="1576880"/>
            <a:ext cx="2301074" cy="1908446"/>
            <a:chOff x="6096000" y="1581421"/>
            <a:chExt cx="2301074" cy="1908446"/>
          </a:xfrm>
        </p:grpSpPr>
        <p:sp>
          <p:nvSpPr>
            <p:cNvPr id="12" name="Oval 11"/>
            <p:cNvSpPr/>
            <p:nvPr/>
          </p:nvSpPr>
          <p:spPr>
            <a:xfrm>
              <a:off x="6096000" y="1581421"/>
              <a:ext cx="2301074" cy="1908446"/>
            </a:xfrm>
            <a:prstGeom prst="ellipse">
              <a:avLst/>
            </a:prstGeom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466468" y="1835921"/>
              <a:ext cx="1651413" cy="4770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5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HelloAli" panose="02000603000000000000" pitchFamily="2" charset="0"/>
                  <a:ea typeface="HelloAli" panose="02000603000000000000" pitchFamily="2" charset="0"/>
                </a:rPr>
                <a:t>Executive</a:t>
              </a:r>
              <a:endParaRPr lang="en-US" sz="25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6361" y="2260879"/>
              <a:ext cx="1531626" cy="875339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6840940" y="4191000"/>
            <a:ext cx="1359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President</a:t>
            </a:r>
            <a:endParaRPr lang="en-US" sz="20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92957" y="5192994"/>
            <a:ext cx="1124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Vice</a:t>
            </a:r>
          </a:p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President</a:t>
            </a:r>
            <a:endParaRPr lang="en-US" sz="16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77000" y="5316104"/>
            <a:ext cx="93487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Cabinet</a:t>
            </a:r>
            <a:endParaRPr lang="en-US" sz="16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7475137" y="3629184"/>
            <a:ext cx="117820" cy="561816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645064">
            <a:off x="6926931" y="4552688"/>
            <a:ext cx="143009" cy="658613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20544496">
            <a:off x="7925436" y="4631355"/>
            <a:ext cx="188399" cy="501277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26535" y="4225178"/>
            <a:ext cx="13260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Congress</a:t>
            </a:r>
            <a:endParaRPr lang="en-US" sz="20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819" y="4001394"/>
            <a:ext cx="20361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Supreme Court</a:t>
            </a:r>
            <a:endParaRPr lang="en-US" sz="20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35906" y="5129949"/>
            <a:ext cx="17812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House</a:t>
            </a:r>
          </a:p>
          <a:p>
            <a:pPr algn="ctr"/>
            <a:r>
              <a:rPr lang="en-US" sz="1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of</a:t>
            </a:r>
          </a:p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Representatives</a:t>
            </a:r>
            <a:endParaRPr lang="en-US" sz="16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2551" y="5216648"/>
            <a:ext cx="87075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Senate</a:t>
            </a:r>
            <a:endParaRPr lang="en-US" sz="16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27" name="Down Arrow 26"/>
          <p:cNvSpPr/>
          <p:nvPr/>
        </p:nvSpPr>
        <p:spPr>
          <a:xfrm rot="1645064">
            <a:off x="3880171" y="4645382"/>
            <a:ext cx="183941" cy="502128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20544496">
            <a:off x="4977127" y="4647981"/>
            <a:ext cx="188399" cy="501277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4483882" y="3733800"/>
            <a:ext cx="211310" cy="491378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1471517" y="3530668"/>
            <a:ext cx="211310" cy="491378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75375" y="4820609"/>
            <a:ext cx="154882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Circuit Courts</a:t>
            </a:r>
            <a:endParaRPr lang="en-US" sz="16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5394" y="5654658"/>
            <a:ext cx="163378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District Courts</a:t>
            </a:r>
            <a:endParaRPr lang="en-US" sz="16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1401744" y="4357707"/>
            <a:ext cx="281083" cy="398089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1409244" y="5219050"/>
            <a:ext cx="281083" cy="398089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0551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244</Words>
  <Application>Microsoft Office PowerPoint</Application>
  <PresentationFormat>On-screen Show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LittlePiggysToothFairy</vt:lpstr>
      <vt:lpstr>Calibri</vt:lpstr>
      <vt:lpstr>HelloChalkTalk</vt:lpstr>
      <vt:lpstr>LittlePiggysCapris</vt:lpstr>
      <vt:lpstr>HelloAli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CoreyErin</dc:creator>
  <cp:lastModifiedBy>CoreyErin</cp:lastModifiedBy>
  <cp:revision>18</cp:revision>
  <dcterms:created xsi:type="dcterms:W3CDTF">2014-01-25T21:43:48Z</dcterms:created>
  <dcterms:modified xsi:type="dcterms:W3CDTF">2015-07-03T00:41:04Z</dcterms:modified>
</cp:coreProperties>
</file>