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7" r:id="rId4"/>
    <p:sldId id="264" r:id="rId5"/>
    <p:sldId id="259" r:id="rId6"/>
    <p:sldId id="265" r:id="rId7"/>
    <p:sldId id="262" r:id="rId8"/>
    <p:sldId id="261" r:id="rId9"/>
    <p:sldId id="263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FF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74EC-35D9-4118-B976-234B97A29313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3621-1527-4A6F-8D9A-D80019F07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74EC-35D9-4118-B976-234B97A29313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3621-1527-4A6F-8D9A-D80019F07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74EC-35D9-4118-B976-234B97A29313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3621-1527-4A6F-8D9A-D80019F07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74EC-35D9-4118-B976-234B97A29313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3621-1527-4A6F-8D9A-D80019F07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74EC-35D9-4118-B976-234B97A29313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3621-1527-4A6F-8D9A-D80019F07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74EC-35D9-4118-B976-234B97A29313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3621-1527-4A6F-8D9A-D80019F07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74EC-35D9-4118-B976-234B97A29313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3621-1527-4A6F-8D9A-D80019F07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74EC-35D9-4118-B976-234B97A29313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3621-1527-4A6F-8D9A-D80019F07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74EC-35D9-4118-B976-234B97A29313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3621-1527-4A6F-8D9A-D80019F07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74EC-35D9-4118-B976-234B97A29313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3621-1527-4A6F-8D9A-D80019F07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74EC-35D9-4118-B976-234B97A29313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2A53621-1527-4A6F-8D9A-D80019F071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A174EC-35D9-4118-B976-234B97A29313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A53621-1527-4A6F-8D9A-D80019F0714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Map Skills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continents and oceans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Continents and Oceans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3733800" cy="43891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What are the 7</a:t>
            </a:r>
          </a:p>
          <a:p>
            <a:pPr>
              <a:buNone/>
            </a:pPr>
            <a:r>
              <a:rPr lang="en-US" dirty="0" smtClean="0"/>
              <a:t>continents on Earth?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_______________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_______________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_______________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_______________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_______________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_______________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_______________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95800" y="1905000"/>
            <a:ext cx="3733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are the 4 </a:t>
            </a:r>
            <a:r>
              <a:rPr lang="en-US" sz="2600" dirty="0" smtClean="0"/>
              <a:t>oceans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</a:t>
            </a:r>
            <a:r>
              <a:rPr lang="en-US" sz="2600" dirty="0"/>
              <a:t>E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arth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850392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_______________</a:t>
            </a:r>
          </a:p>
          <a:p>
            <a:pPr marL="850392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_______________</a:t>
            </a:r>
          </a:p>
          <a:p>
            <a:pPr marL="850392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_______________</a:t>
            </a:r>
          </a:p>
          <a:p>
            <a:pPr marL="850392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_______________</a:t>
            </a:r>
          </a:p>
          <a:p>
            <a:pPr marL="850392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r>
              <a:rPr lang="en-US" sz="2400" dirty="0" smtClean="0"/>
              <a:t>_______________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Globe</a:t>
            </a:r>
            <a:r>
              <a:rPr lang="en-US" dirty="0" smtClean="0"/>
              <a:t> – small model or copy of the Earth</a:t>
            </a:r>
          </a:p>
          <a:p>
            <a:r>
              <a:rPr lang="en-US" b="1" dirty="0" smtClean="0"/>
              <a:t>Map</a:t>
            </a:r>
            <a:r>
              <a:rPr lang="en-US" dirty="0" smtClean="0"/>
              <a:t> – flat drawing of a place</a:t>
            </a:r>
          </a:p>
          <a:p>
            <a:r>
              <a:rPr lang="en-US" b="1" dirty="0" smtClean="0"/>
              <a:t>Equator</a:t>
            </a:r>
            <a:r>
              <a:rPr lang="en-US" dirty="0" smtClean="0"/>
              <a:t> – an imaginary line that circles the Earth between the North and South Poles, dividing it into north and south.</a:t>
            </a:r>
          </a:p>
          <a:p>
            <a:r>
              <a:rPr lang="en-US" b="1" dirty="0" smtClean="0"/>
              <a:t>Continent</a:t>
            </a:r>
            <a:r>
              <a:rPr lang="en-US" dirty="0" smtClean="0"/>
              <a:t> – a large body of land on Earth (7)</a:t>
            </a:r>
          </a:p>
          <a:p>
            <a:r>
              <a:rPr lang="en-US" b="1" dirty="0" smtClean="0"/>
              <a:t>Ocean</a:t>
            </a:r>
            <a:r>
              <a:rPr lang="en-US" dirty="0" smtClean="0"/>
              <a:t> – a large, salty body of water on Earth (4)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“The 7 Continents”</a:t>
            </a:r>
            <a:br>
              <a:rPr lang="en-US" dirty="0" smtClean="0"/>
            </a:br>
            <a:r>
              <a:rPr lang="en-US" sz="2700" dirty="0" smtClean="0"/>
              <a:t>(to the tune of “99 Bottles of Milk on the Wall”)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01000" cy="48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800" dirty="0" smtClean="0"/>
              <a:t>To learn the 7 continents</a:t>
            </a:r>
          </a:p>
          <a:p>
            <a:pPr algn="ctr">
              <a:buNone/>
            </a:pPr>
            <a:r>
              <a:rPr lang="en-US" sz="1800" dirty="0" smtClean="0"/>
              <a:t>Think of the letter A</a:t>
            </a:r>
          </a:p>
          <a:p>
            <a:pPr algn="ctr">
              <a:buNone/>
            </a:pPr>
            <a:r>
              <a:rPr lang="en-US" sz="1800" dirty="0" smtClean="0"/>
              <a:t>And when you’re down to only 1</a:t>
            </a:r>
          </a:p>
          <a:p>
            <a:pPr algn="ctr">
              <a:buNone/>
            </a:pPr>
            <a:r>
              <a:rPr lang="en-US" sz="1800" dirty="0" smtClean="0"/>
              <a:t>An E will save the day!</a:t>
            </a:r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r>
              <a:rPr lang="en-US" sz="1800" dirty="0" smtClean="0"/>
              <a:t>There’s Africa, Antarctica</a:t>
            </a:r>
          </a:p>
          <a:p>
            <a:pPr algn="ctr">
              <a:buNone/>
            </a:pPr>
            <a:r>
              <a:rPr lang="en-US" sz="1800" dirty="0" smtClean="0"/>
              <a:t>Australia, Asia too</a:t>
            </a:r>
          </a:p>
          <a:p>
            <a:pPr algn="ctr">
              <a:buNone/>
            </a:pPr>
            <a:r>
              <a:rPr lang="en-US" sz="1800" dirty="0" smtClean="0"/>
              <a:t>An ocean runs between them</a:t>
            </a:r>
          </a:p>
          <a:p>
            <a:pPr algn="ctr">
              <a:buNone/>
            </a:pPr>
            <a:r>
              <a:rPr lang="en-US" sz="1800" dirty="0" smtClean="0"/>
              <a:t>With waters deep and blue.</a:t>
            </a:r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r>
              <a:rPr lang="en-US" sz="1800" dirty="0" smtClean="0"/>
              <a:t>There’s also 2 Americas</a:t>
            </a:r>
          </a:p>
          <a:p>
            <a:pPr algn="ctr">
              <a:buNone/>
            </a:pPr>
            <a:r>
              <a:rPr lang="en-US" sz="1800" dirty="0" smtClean="0"/>
              <a:t>North and south, you see</a:t>
            </a:r>
          </a:p>
          <a:p>
            <a:pPr algn="ctr">
              <a:buNone/>
            </a:pPr>
            <a:r>
              <a:rPr lang="en-US" sz="1800" dirty="0" smtClean="0"/>
              <a:t>Now we’re coming to the end</a:t>
            </a:r>
          </a:p>
          <a:p>
            <a:pPr algn="ctr">
              <a:buNone/>
            </a:pPr>
            <a:r>
              <a:rPr lang="en-US" sz="1800" dirty="0" smtClean="0"/>
              <a:t>Europe starts with E!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7879"/>
          <a:stretch/>
        </p:blipFill>
        <p:spPr bwMode="auto">
          <a:xfrm>
            <a:off x="136502" y="1838036"/>
            <a:ext cx="8788134" cy="456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81200" y="2590800"/>
            <a:ext cx="1066800" cy="533400"/>
          </a:xfrm>
          <a:prstGeom prst="rect">
            <a:avLst/>
          </a:prstGeom>
          <a:solidFill>
            <a:srgbClr val="99FF66"/>
          </a:solidFill>
          <a:ln>
            <a:solidFill>
              <a:srgbClr val="99FF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650836" y="3969327"/>
            <a:ext cx="1066800" cy="533400"/>
          </a:xfrm>
          <a:prstGeom prst="rect">
            <a:avLst/>
          </a:prstGeom>
          <a:solidFill>
            <a:srgbClr val="99FF66"/>
          </a:solidFill>
          <a:ln>
            <a:solidFill>
              <a:srgbClr val="99FF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00600" y="2276764"/>
            <a:ext cx="1066800" cy="533400"/>
          </a:xfrm>
          <a:prstGeom prst="rect">
            <a:avLst/>
          </a:prstGeom>
          <a:solidFill>
            <a:srgbClr val="99FF66"/>
          </a:solidFill>
          <a:ln>
            <a:solidFill>
              <a:srgbClr val="99FF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241800" y="3340100"/>
            <a:ext cx="1066800" cy="533400"/>
          </a:xfrm>
          <a:prstGeom prst="rect">
            <a:avLst/>
          </a:prstGeom>
          <a:solidFill>
            <a:srgbClr val="99FF66"/>
          </a:solidFill>
          <a:ln>
            <a:solidFill>
              <a:srgbClr val="99FF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19800" y="2529609"/>
            <a:ext cx="1066800" cy="533400"/>
          </a:xfrm>
          <a:prstGeom prst="rect">
            <a:avLst/>
          </a:prstGeom>
          <a:solidFill>
            <a:srgbClr val="99FF66"/>
          </a:solidFill>
          <a:ln>
            <a:solidFill>
              <a:srgbClr val="99FF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34200" y="4502727"/>
            <a:ext cx="1066800" cy="533400"/>
          </a:xfrm>
          <a:prstGeom prst="rect">
            <a:avLst/>
          </a:prstGeom>
          <a:solidFill>
            <a:srgbClr val="99FF66"/>
          </a:solidFill>
          <a:ln>
            <a:solidFill>
              <a:srgbClr val="99FF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19600" y="5854700"/>
            <a:ext cx="1066800" cy="533400"/>
          </a:xfrm>
          <a:prstGeom prst="rect">
            <a:avLst/>
          </a:prstGeom>
          <a:solidFill>
            <a:srgbClr val="99FF66"/>
          </a:solidFill>
          <a:ln>
            <a:solidFill>
              <a:srgbClr val="99FF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371600" y="4191000"/>
            <a:ext cx="1066800" cy="5334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184236" y="3276600"/>
            <a:ext cx="930564" cy="5334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791200" y="4145973"/>
            <a:ext cx="930564" cy="5334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487227" y="3176155"/>
            <a:ext cx="930564" cy="5334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174836" y="1933864"/>
            <a:ext cx="1473200" cy="2667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121728" y="5486400"/>
            <a:ext cx="1752600" cy="2667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28600" y="3794414"/>
            <a:ext cx="1473200" cy="2667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981200" y="2590800"/>
            <a:ext cx="1066800" cy="533400"/>
          </a:xfrm>
          <a:prstGeom prst="rect">
            <a:avLst/>
          </a:prstGeom>
          <a:solidFill>
            <a:srgbClr val="99FF66"/>
          </a:solidFill>
          <a:ln>
            <a:solidFill>
              <a:srgbClr val="99FF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North America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650836" y="3983181"/>
            <a:ext cx="1066800" cy="533400"/>
          </a:xfrm>
          <a:prstGeom prst="rect">
            <a:avLst/>
          </a:prstGeom>
          <a:solidFill>
            <a:srgbClr val="99FF66"/>
          </a:solidFill>
          <a:ln>
            <a:solidFill>
              <a:srgbClr val="99FF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South America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260273" y="3351646"/>
            <a:ext cx="1066800" cy="533400"/>
          </a:xfrm>
          <a:prstGeom prst="rect">
            <a:avLst/>
          </a:prstGeom>
          <a:solidFill>
            <a:srgbClr val="99FF66"/>
          </a:solidFill>
          <a:ln>
            <a:solidFill>
              <a:srgbClr val="99FF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Africa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807528" y="2289464"/>
            <a:ext cx="1066800" cy="533400"/>
          </a:xfrm>
          <a:prstGeom prst="rect">
            <a:avLst/>
          </a:prstGeom>
          <a:solidFill>
            <a:srgbClr val="99FF66"/>
          </a:solidFill>
          <a:ln>
            <a:solidFill>
              <a:srgbClr val="99FF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Europe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029036" y="2526145"/>
            <a:ext cx="1066800" cy="533400"/>
          </a:xfrm>
          <a:prstGeom prst="rect">
            <a:avLst/>
          </a:prstGeom>
          <a:solidFill>
            <a:srgbClr val="99FF66"/>
          </a:solidFill>
          <a:ln>
            <a:solidFill>
              <a:srgbClr val="99FF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Asia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34200" y="4516581"/>
            <a:ext cx="1086427" cy="533400"/>
          </a:xfrm>
          <a:prstGeom prst="rect">
            <a:avLst/>
          </a:prstGeom>
          <a:solidFill>
            <a:srgbClr val="99FF66"/>
          </a:solidFill>
          <a:ln>
            <a:solidFill>
              <a:srgbClr val="99FF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Australia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419600" y="5854700"/>
            <a:ext cx="1270000" cy="533400"/>
          </a:xfrm>
          <a:prstGeom prst="rect">
            <a:avLst/>
          </a:prstGeom>
          <a:solidFill>
            <a:srgbClr val="99FF66"/>
          </a:solidFill>
          <a:ln>
            <a:solidFill>
              <a:srgbClr val="99FF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Antarctica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1509" y="838200"/>
            <a:ext cx="81181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The continents &amp; oceans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229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500" dirty="0" smtClean="0"/>
              <a:t>“The Oceans Song”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dirty="0" smtClean="0"/>
              <a:t>(to the tune of “The More We Get Together”)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 algn="ctr">
              <a:buNone/>
            </a:pPr>
            <a:r>
              <a:rPr lang="en-US" dirty="0" smtClean="0"/>
              <a:t>Can you name all the oceans?</a:t>
            </a:r>
          </a:p>
          <a:p>
            <a:pPr lvl="1" algn="ctr">
              <a:buNone/>
            </a:pPr>
            <a:r>
              <a:rPr lang="en-US" dirty="0" smtClean="0"/>
              <a:t>The oceans?</a:t>
            </a:r>
          </a:p>
          <a:p>
            <a:pPr lvl="1" algn="ctr">
              <a:buNone/>
            </a:pPr>
            <a:r>
              <a:rPr lang="en-US" dirty="0" smtClean="0"/>
              <a:t>The oceans?</a:t>
            </a:r>
          </a:p>
          <a:p>
            <a:pPr lvl="1" algn="ctr">
              <a:buNone/>
            </a:pPr>
            <a:r>
              <a:rPr lang="en-US" dirty="0" smtClean="0"/>
              <a:t>Can you name all the oceans?</a:t>
            </a:r>
          </a:p>
          <a:p>
            <a:pPr lvl="1" algn="ctr">
              <a:buNone/>
            </a:pPr>
            <a:r>
              <a:rPr lang="en-US" dirty="0" smtClean="0"/>
              <a:t>There are </a:t>
            </a:r>
            <a:r>
              <a:rPr lang="en-US" smtClean="0"/>
              <a:t>only five!</a:t>
            </a:r>
            <a:endParaRPr lang="en-US" dirty="0" smtClean="0"/>
          </a:p>
          <a:p>
            <a:pPr lvl="1" algn="ctr">
              <a:buNone/>
            </a:pPr>
            <a:endParaRPr lang="en-US" dirty="0" smtClean="0"/>
          </a:p>
          <a:p>
            <a:pPr lvl="1" algn="ctr">
              <a:buNone/>
            </a:pPr>
            <a:r>
              <a:rPr lang="en-US" dirty="0" smtClean="0"/>
              <a:t>The Pacific</a:t>
            </a:r>
          </a:p>
          <a:p>
            <a:pPr lvl="1" algn="ctr">
              <a:buNone/>
            </a:pPr>
            <a:r>
              <a:rPr lang="en-US" dirty="0" smtClean="0"/>
              <a:t>The Atlantic</a:t>
            </a:r>
          </a:p>
          <a:p>
            <a:pPr lvl="1" algn="ctr">
              <a:buNone/>
            </a:pPr>
            <a:r>
              <a:rPr lang="en-US" dirty="0" smtClean="0"/>
              <a:t>The Indian</a:t>
            </a:r>
          </a:p>
          <a:p>
            <a:pPr lvl="1" algn="ctr">
              <a:buNone/>
            </a:pPr>
            <a:r>
              <a:rPr lang="en-US" dirty="0" smtClean="0"/>
              <a:t>The Arctic</a:t>
            </a:r>
          </a:p>
          <a:p>
            <a:pPr lvl="1" algn="ctr">
              <a:buNone/>
            </a:pPr>
            <a:endParaRPr lang="en-US" dirty="0" smtClean="0"/>
          </a:p>
          <a:p>
            <a:pPr lvl="1" algn="ctr">
              <a:buNone/>
            </a:pPr>
            <a:r>
              <a:rPr lang="en-US" dirty="0" smtClean="0"/>
              <a:t>The Southern is the last one.</a:t>
            </a:r>
          </a:p>
          <a:p>
            <a:pPr lvl="1" algn="ctr">
              <a:buNone/>
            </a:pPr>
            <a:r>
              <a:rPr lang="en-US" dirty="0" smtClean="0"/>
              <a:t>Let’s go take a dive!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7879"/>
          <a:stretch/>
        </p:blipFill>
        <p:spPr bwMode="auto">
          <a:xfrm>
            <a:off x="136502" y="1838036"/>
            <a:ext cx="8788134" cy="456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81200" y="2590800"/>
            <a:ext cx="1066800" cy="533400"/>
          </a:xfrm>
          <a:prstGeom prst="rect">
            <a:avLst/>
          </a:prstGeom>
          <a:solidFill>
            <a:srgbClr val="99FF66"/>
          </a:solidFill>
          <a:ln>
            <a:solidFill>
              <a:srgbClr val="99FF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650836" y="3969327"/>
            <a:ext cx="1066800" cy="533400"/>
          </a:xfrm>
          <a:prstGeom prst="rect">
            <a:avLst/>
          </a:prstGeom>
          <a:solidFill>
            <a:srgbClr val="99FF66"/>
          </a:solidFill>
          <a:ln>
            <a:solidFill>
              <a:srgbClr val="99FF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00600" y="2276764"/>
            <a:ext cx="1066800" cy="533400"/>
          </a:xfrm>
          <a:prstGeom prst="rect">
            <a:avLst/>
          </a:prstGeom>
          <a:solidFill>
            <a:srgbClr val="99FF66"/>
          </a:solidFill>
          <a:ln>
            <a:solidFill>
              <a:srgbClr val="99FF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241800" y="3340100"/>
            <a:ext cx="1066800" cy="533400"/>
          </a:xfrm>
          <a:prstGeom prst="rect">
            <a:avLst/>
          </a:prstGeom>
          <a:solidFill>
            <a:srgbClr val="99FF66"/>
          </a:solidFill>
          <a:ln>
            <a:solidFill>
              <a:srgbClr val="99FF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19800" y="2529609"/>
            <a:ext cx="1066800" cy="533400"/>
          </a:xfrm>
          <a:prstGeom prst="rect">
            <a:avLst/>
          </a:prstGeom>
          <a:solidFill>
            <a:srgbClr val="99FF66"/>
          </a:solidFill>
          <a:ln>
            <a:solidFill>
              <a:srgbClr val="99FF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34200" y="4502727"/>
            <a:ext cx="1066800" cy="533400"/>
          </a:xfrm>
          <a:prstGeom prst="rect">
            <a:avLst/>
          </a:prstGeom>
          <a:solidFill>
            <a:srgbClr val="99FF66"/>
          </a:solidFill>
          <a:ln>
            <a:solidFill>
              <a:srgbClr val="99FF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19600" y="5854700"/>
            <a:ext cx="1066800" cy="533400"/>
          </a:xfrm>
          <a:prstGeom prst="rect">
            <a:avLst/>
          </a:prstGeom>
          <a:solidFill>
            <a:srgbClr val="99FF66"/>
          </a:solidFill>
          <a:ln>
            <a:solidFill>
              <a:srgbClr val="99FF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371600" y="4191000"/>
            <a:ext cx="1066800" cy="5334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184236" y="3276600"/>
            <a:ext cx="930564" cy="5334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791200" y="4145973"/>
            <a:ext cx="930564" cy="5334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487227" y="3176155"/>
            <a:ext cx="930564" cy="5334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174836" y="1933864"/>
            <a:ext cx="1473200" cy="2667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121728" y="5486400"/>
            <a:ext cx="1752600" cy="2667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28600" y="3794414"/>
            <a:ext cx="1473200" cy="2667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981200" y="2590800"/>
            <a:ext cx="1066800" cy="533400"/>
          </a:xfrm>
          <a:prstGeom prst="rect">
            <a:avLst/>
          </a:prstGeom>
          <a:solidFill>
            <a:srgbClr val="99FF66"/>
          </a:solidFill>
          <a:ln>
            <a:solidFill>
              <a:srgbClr val="99FF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North America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650836" y="3983181"/>
            <a:ext cx="1066800" cy="533400"/>
          </a:xfrm>
          <a:prstGeom prst="rect">
            <a:avLst/>
          </a:prstGeom>
          <a:solidFill>
            <a:srgbClr val="99FF66"/>
          </a:solidFill>
          <a:ln>
            <a:solidFill>
              <a:srgbClr val="99FF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South America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260273" y="3351646"/>
            <a:ext cx="1066800" cy="533400"/>
          </a:xfrm>
          <a:prstGeom prst="rect">
            <a:avLst/>
          </a:prstGeom>
          <a:solidFill>
            <a:srgbClr val="99FF66"/>
          </a:solidFill>
          <a:ln>
            <a:solidFill>
              <a:srgbClr val="99FF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Africa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807528" y="2289464"/>
            <a:ext cx="1066800" cy="533400"/>
          </a:xfrm>
          <a:prstGeom prst="rect">
            <a:avLst/>
          </a:prstGeom>
          <a:solidFill>
            <a:srgbClr val="99FF66"/>
          </a:solidFill>
          <a:ln>
            <a:solidFill>
              <a:srgbClr val="99FF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Europe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029036" y="2526145"/>
            <a:ext cx="1066800" cy="533400"/>
          </a:xfrm>
          <a:prstGeom prst="rect">
            <a:avLst/>
          </a:prstGeom>
          <a:solidFill>
            <a:srgbClr val="99FF66"/>
          </a:solidFill>
          <a:ln>
            <a:solidFill>
              <a:srgbClr val="99FF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Asia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34200" y="4516581"/>
            <a:ext cx="1086427" cy="533400"/>
          </a:xfrm>
          <a:prstGeom prst="rect">
            <a:avLst/>
          </a:prstGeom>
          <a:solidFill>
            <a:srgbClr val="99FF66"/>
          </a:solidFill>
          <a:ln>
            <a:solidFill>
              <a:srgbClr val="99FF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Australia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487227" y="3176155"/>
            <a:ext cx="930564" cy="5334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Pacific Ocean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791200" y="4145973"/>
            <a:ext cx="930564" cy="5334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Indian Ocean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4114800" y="5505450"/>
            <a:ext cx="1828800" cy="2667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Southern Ocean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3124200" y="3261014"/>
            <a:ext cx="990600" cy="5334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Atlantic Ocean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4419600" y="5854700"/>
            <a:ext cx="1270000" cy="533400"/>
          </a:xfrm>
          <a:prstGeom prst="rect">
            <a:avLst/>
          </a:prstGeom>
          <a:solidFill>
            <a:srgbClr val="99FF66"/>
          </a:solidFill>
          <a:ln>
            <a:solidFill>
              <a:srgbClr val="99FF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Antarctica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174836" y="1933864"/>
            <a:ext cx="1473200" cy="2667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Arctic Ocean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369291" y="4191000"/>
            <a:ext cx="1066800" cy="5334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Pacific Ocean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237836" y="3810000"/>
            <a:ext cx="1473200" cy="2667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Equator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1509" y="838200"/>
            <a:ext cx="81181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The continents &amp; oceans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229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Symbols</a:t>
            </a:r>
            <a:r>
              <a:rPr lang="en-US" dirty="0" smtClean="0"/>
              <a:t> – drawings on a map that represent places</a:t>
            </a:r>
          </a:p>
          <a:p>
            <a:r>
              <a:rPr lang="en-US" b="1" dirty="0" smtClean="0"/>
              <a:t>Map key</a:t>
            </a:r>
            <a:r>
              <a:rPr lang="en-US" dirty="0" smtClean="0"/>
              <a:t> – the part of a map that explains the symbols</a:t>
            </a:r>
          </a:p>
          <a:p>
            <a:r>
              <a:rPr lang="en-US" b="1" dirty="0" smtClean="0"/>
              <a:t>Cardinal directions</a:t>
            </a:r>
            <a:r>
              <a:rPr lang="en-US" dirty="0" smtClean="0"/>
              <a:t> – north, east, south, west</a:t>
            </a:r>
          </a:p>
          <a:p>
            <a:r>
              <a:rPr lang="en-US" b="1" dirty="0" smtClean="0"/>
              <a:t>Intermediate directions</a:t>
            </a:r>
            <a:r>
              <a:rPr lang="en-US" dirty="0" smtClean="0"/>
              <a:t> – northeast, southeast, southwest, northwest</a:t>
            </a:r>
          </a:p>
          <a:p>
            <a:r>
              <a:rPr lang="en-US" b="1" dirty="0" smtClean="0"/>
              <a:t>Compass rose</a:t>
            </a:r>
            <a:r>
              <a:rPr lang="en-US" dirty="0" smtClean="0"/>
              <a:t> – the part of a map that shows direction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Cardinal Directions</a:t>
            </a:r>
            <a:endParaRPr lang="en-US" dirty="0"/>
          </a:p>
        </p:txBody>
      </p:sp>
      <p:pic>
        <p:nvPicPr>
          <p:cNvPr id="2050" name="Picture 2" descr="http://www.northsideinspections.com/images/compass_20ro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438400"/>
            <a:ext cx="3493071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Intermediate Directions</a:t>
            </a:r>
            <a:endParaRPr lang="en-US" dirty="0"/>
          </a:p>
        </p:txBody>
      </p:sp>
      <p:pic>
        <p:nvPicPr>
          <p:cNvPr id="20482" name="Picture 2" descr="http://www.enchantedlearning.com/cgifs/Compassros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590800"/>
            <a:ext cx="3810000" cy="34006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672</TotalTime>
  <Words>322</Words>
  <Application>Microsoft Office PowerPoint</Application>
  <PresentationFormat>On-screen Show (4:3)</PresentationFormat>
  <Paragraphs>85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Map Skills</vt:lpstr>
      <vt:lpstr>Key Terms</vt:lpstr>
      <vt:lpstr>“The 7 Continents” (to the tune of “99 Bottles of Milk on the Wall”)</vt:lpstr>
      <vt:lpstr>Slide 4</vt:lpstr>
      <vt:lpstr>“The Oceans Song” (to the tune of “The More We Get Together”)</vt:lpstr>
      <vt:lpstr>Slide 6</vt:lpstr>
      <vt:lpstr>Key Terms</vt:lpstr>
      <vt:lpstr>Cardinal Directions</vt:lpstr>
      <vt:lpstr>Intermediate Directions</vt:lpstr>
      <vt:lpstr>Continents and Oceans Quiz</vt:lpstr>
    </vt:vector>
  </TitlesOfParts>
  <Company>DCSS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 Skills</dc:title>
  <dc:creator>Test Apps1</dc:creator>
  <cp:lastModifiedBy>Virginia</cp:lastModifiedBy>
  <cp:revision>33</cp:revision>
  <dcterms:created xsi:type="dcterms:W3CDTF">2010-08-13T20:10:23Z</dcterms:created>
  <dcterms:modified xsi:type="dcterms:W3CDTF">2016-08-29T01:55:23Z</dcterms:modified>
</cp:coreProperties>
</file>